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83" r:id="rId4"/>
    <p:sldId id="323" r:id="rId5"/>
    <p:sldId id="313" r:id="rId6"/>
    <p:sldId id="325" r:id="rId7"/>
    <p:sldId id="296" r:id="rId8"/>
    <p:sldId id="299" r:id="rId9"/>
    <p:sldId id="300" r:id="rId10"/>
    <p:sldId id="301" r:id="rId11"/>
    <p:sldId id="302" r:id="rId12"/>
    <p:sldId id="303" r:id="rId13"/>
    <p:sldId id="298" r:id="rId14"/>
    <p:sldId id="322" r:id="rId15"/>
    <p:sldId id="258" r:id="rId16"/>
    <p:sldId id="324" r:id="rId17"/>
    <p:sldId id="319" r:id="rId18"/>
    <p:sldId id="320" r:id="rId19"/>
    <p:sldId id="321" r:id="rId20"/>
    <p:sldId id="282" r:id="rId21"/>
    <p:sldId id="279" r:id="rId22"/>
  </p:sldIdLst>
  <p:sldSz cx="24384000" cy="13716000"/>
  <p:notesSz cx="6858000" cy="9144000"/>
  <p:embeddedFontLst>
    <p:embeddedFont>
      <p:font typeface="Calibri" panose="020F0502020204030204" pitchFamily="34" charset="0"/>
      <p:regular r:id="rId24"/>
      <p:bold r:id="rId25"/>
      <p:italic r:id="rId26"/>
      <p:boldItalic r:id="rId27"/>
    </p:embeddedFont>
    <p:embeddedFont>
      <p:font typeface="Calibri Light" panose="020F0302020204030204" pitchFamily="34" charset="0"/>
      <p:regular r:id="rId28"/>
      <p:italic r:id="rId29"/>
    </p:embeddedFont>
    <p:embeddedFont>
      <p:font typeface="Helvetica Neue" panose="020B0604020202020204" charset="0"/>
      <p:regular r:id="rId30"/>
      <p:bold r:id="rId31"/>
      <p:italic r:id="rId32"/>
      <p:boldItalic r:id="rId33"/>
    </p:embeddedFont>
    <p:embeddedFont>
      <p:font typeface="Helvetica Neue Light" panose="020B0604020202020204" charset="0"/>
      <p:regular r:id="rId34"/>
      <p:bold r:id="rId35"/>
      <p:italic r:id="rId36"/>
      <p:boldItalic r:id="rId37"/>
    </p:embeddedFont>
    <p:embeddedFont>
      <p:font typeface="Merriweather" panose="00000500000000000000" pitchFamily="2" charset="0"/>
      <p:regular r:id="rId38"/>
      <p:bold r:id="rId39"/>
      <p:italic r:id="rId40"/>
      <p:boldItalic r:id="rId41"/>
    </p:embeddedFont>
    <p:embeddedFont>
      <p:font typeface="Montserrat" panose="00000500000000000000" pitchFamily="2"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jQ1CkbIi2ttuF9nFSxc4bRJqKlu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C94E49-BD48-48A1-A288-93E3B0F5F63D}" v="1" dt="2023-04-19T20:27:30.297"/>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0" d="100"/>
          <a:sy n="30" d="100"/>
        </p:scale>
        <p:origin x="88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6.fntdata"/><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font" Target="fonts/font21.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64"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59" Type="http://customschemas.google.com/relationships/presentationmetadata" Target="metadata"/><Relationship Id="rId20" Type="http://schemas.openxmlformats.org/officeDocument/2006/relationships/slide" Target="slides/slide19.xml"/><Relationship Id="rId41" Type="http://schemas.openxmlformats.org/officeDocument/2006/relationships/font" Target="fonts/font18.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8CC7D5-DA4B-4E0B-A984-4A902E001434}" type="doc">
      <dgm:prSet loTypeId="urn:microsoft.com/office/officeart/2005/8/layout/cycle8" loCatId="cycle" qsTypeId="urn:microsoft.com/office/officeart/2005/8/quickstyle/simple1" qsCatId="simple" csTypeId="urn:microsoft.com/office/officeart/2005/8/colors/accent5_5" csCatId="accent5" phldr="1"/>
      <dgm:spPr/>
    </dgm:pt>
    <dgm:pt modelId="{9D1E925A-ED79-4791-A2D0-24796940FBB3}">
      <dgm:prSet phldrT="[Testo]"/>
      <dgm:spPr/>
      <dgm:t>
        <a:bodyPr/>
        <a:lstStyle/>
        <a:p>
          <a:r>
            <a:rPr lang="it-IT" dirty="0"/>
            <a:t>2. Valore toscanità, identità, tutela del patrimonio e dell’ambiente</a:t>
          </a:r>
        </a:p>
      </dgm:t>
    </dgm:pt>
    <dgm:pt modelId="{7DB7710F-C36E-436F-93BF-F665956C6758}" type="parTrans" cxnId="{0358175A-CEC8-4556-A235-40DCB56A23DE}">
      <dgm:prSet/>
      <dgm:spPr/>
      <dgm:t>
        <a:bodyPr/>
        <a:lstStyle/>
        <a:p>
          <a:endParaRPr lang="it-IT"/>
        </a:p>
      </dgm:t>
    </dgm:pt>
    <dgm:pt modelId="{3A2A64AC-EAC4-4BF4-B971-91A9DF9C337E}" type="sibTrans" cxnId="{0358175A-CEC8-4556-A235-40DCB56A23DE}">
      <dgm:prSet/>
      <dgm:spPr/>
      <dgm:t>
        <a:bodyPr/>
        <a:lstStyle/>
        <a:p>
          <a:endParaRPr lang="it-IT"/>
        </a:p>
      </dgm:t>
    </dgm:pt>
    <dgm:pt modelId="{716E13CD-2CAC-4762-9A58-931DA3B6BD2D}">
      <dgm:prSet phldrT="[Testo]"/>
      <dgm:spPr/>
      <dgm:t>
        <a:bodyPr/>
        <a:lstStyle/>
        <a:p>
          <a:r>
            <a:rPr lang="it-IT" dirty="0"/>
            <a:t>3. Stile di vita toscano, prodotto armonico, collaborazione </a:t>
          </a:r>
        </a:p>
      </dgm:t>
    </dgm:pt>
    <dgm:pt modelId="{24FC5A2F-07D7-4860-B1D3-D7A8D5ADBB79}" type="parTrans" cxnId="{A0949FB7-9724-408A-AA99-FBD09516A31B}">
      <dgm:prSet/>
      <dgm:spPr/>
      <dgm:t>
        <a:bodyPr/>
        <a:lstStyle/>
        <a:p>
          <a:endParaRPr lang="it-IT"/>
        </a:p>
      </dgm:t>
    </dgm:pt>
    <dgm:pt modelId="{DC666E74-AD1A-4BCA-AF28-44A49B5837F0}" type="sibTrans" cxnId="{A0949FB7-9724-408A-AA99-FBD09516A31B}">
      <dgm:prSet/>
      <dgm:spPr/>
      <dgm:t>
        <a:bodyPr/>
        <a:lstStyle/>
        <a:p>
          <a:endParaRPr lang="it-IT"/>
        </a:p>
      </dgm:t>
    </dgm:pt>
    <dgm:pt modelId="{42FF6241-A135-43CB-8C51-00043A645C48}">
      <dgm:prSet phldrT="[Testo]"/>
      <dgm:spPr/>
      <dgm:t>
        <a:bodyPr/>
        <a:lstStyle/>
        <a:p>
          <a:r>
            <a:rPr lang="it-IT" dirty="0"/>
            <a:t>1. Strategia coordinata, filiere produttive, comunicazione </a:t>
          </a:r>
        </a:p>
      </dgm:t>
    </dgm:pt>
    <dgm:pt modelId="{111D8948-923F-4ED9-888E-FDE6EB3DD86C}" type="parTrans" cxnId="{D0E3736D-E2D1-4B05-8FA5-56EEEDEE8BF5}">
      <dgm:prSet/>
      <dgm:spPr/>
      <dgm:t>
        <a:bodyPr/>
        <a:lstStyle/>
        <a:p>
          <a:endParaRPr lang="it-IT"/>
        </a:p>
      </dgm:t>
    </dgm:pt>
    <dgm:pt modelId="{6D45FDCC-BA6A-4792-A5F8-82235A9AA7B4}" type="sibTrans" cxnId="{D0E3736D-E2D1-4B05-8FA5-56EEEDEE8BF5}">
      <dgm:prSet/>
      <dgm:spPr/>
      <dgm:t>
        <a:bodyPr/>
        <a:lstStyle/>
        <a:p>
          <a:endParaRPr lang="it-IT"/>
        </a:p>
      </dgm:t>
    </dgm:pt>
    <dgm:pt modelId="{5A67EB5C-2002-4A48-AF27-6C5024532845}" type="pres">
      <dgm:prSet presAssocID="{938CC7D5-DA4B-4E0B-A984-4A902E001434}" presName="compositeShape" presStyleCnt="0">
        <dgm:presLayoutVars>
          <dgm:chMax val="7"/>
          <dgm:dir/>
          <dgm:resizeHandles val="exact"/>
        </dgm:presLayoutVars>
      </dgm:prSet>
      <dgm:spPr/>
    </dgm:pt>
    <dgm:pt modelId="{FAD9E5D1-DAEC-4AA0-8E20-568283E372A9}" type="pres">
      <dgm:prSet presAssocID="{938CC7D5-DA4B-4E0B-A984-4A902E001434}" presName="wedge1" presStyleLbl="node1" presStyleIdx="0" presStyleCnt="3"/>
      <dgm:spPr/>
    </dgm:pt>
    <dgm:pt modelId="{D1703D30-1616-4D09-8500-151CE481D89F}" type="pres">
      <dgm:prSet presAssocID="{938CC7D5-DA4B-4E0B-A984-4A902E001434}" presName="dummy1a" presStyleCnt="0"/>
      <dgm:spPr/>
    </dgm:pt>
    <dgm:pt modelId="{711C4D91-A33B-4300-8488-1872FCF2CF1A}" type="pres">
      <dgm:prSet presAssocID="{938CC7D5-DA4B-4E0B-A984-4A902E001434}" presName="dummy1b" presStyleCnt="0"/>
      <dgm:spPr/>
    </dgm:pt>
    <dgm:pt modelId="{AB21872F-CD04-481C-980B-26D97C8117FF}" type="pres">
      <dgm:prSet presAssocID="{938CC7D5-DA4B-4E0B-A984-4A902E001434}" presName="wedge1Tx" presStyleLbl="node1" presStyleIdx="0" presStyleCnt="3">
        <dgm:presLayoutVars>
          <dgm:chMax val="0"/>
          <dgm:chPref val="0"/>
          <dgm:bulletEnabled val="1"/>
        </dgm:presLayoutVars>
      </dgm:prSet>
      <dgm:spPr/>
    </dgm:pt>
    <dgm:pt modelId="{48C147BC-E2DB-4FB0-A64C-43DE6D73F3D8}" type="pres">
      <dgm:prSet presAssocID="{938CC7D5-DA4B-4E0B-A984-4A902E001434}" presName="wedge2" presStyleLbl="node1" presStyleIdx="1" presStyleCnt="3"/>
      <dgm:spPr/>
    </dgm:pt>
    <dgm:pt modelId="{830B1373-B8AD-4314-B680-8ACB60E06A67}" type="pres">
      <dgm:prSet presAssocID="{938CC7D5-DA4B-4E0B-A984-4A902E001434}" presName="dummy2a" presStyleCnt="0"/>
      <dgm:spPr/>
    </dgm:pt>
    <dgm:pt modelId="{EECDA966-9D3C-41A6-9D8C-8D67E3C0AAAD}" type="pres">
      <dgm:prSet presAssocID="{938CC7D5-DA4B-4E0B-A984-4A902E001434}" presName="dummy2b" presStyleCnt="0"/>
      <dgm:spPr/>
    </dgm:pt>
    <dgm:pt modelId="{737DCA15-298C-4B92-887F-3FC9F24A9B80}" type="pres">
      <dgm:prSet presAssocID="{938CC7D5-DA4B-4E0B-A984-4A902E001434}" presName="wedge2Tx" presStyleLbl="node1" presStyleIdx="1" presStyleCnt="3">
        <dgm:presLayoutVars>
          <dgm:chMax val="0"/>
          <dgm:chPref val="0"/>
          <dgm:bulletEnabled val="1"/>
        </dgm:presLayoutVars>
      </dgm:prSet>
      <dgm:spPr/>
    </dgm:pt>
    <dgm:pt modelId="{89C06FFF-E2F8-49E5-B27A-CDBB6F028A97}" type="pres">
      <dgm:prSet presAssocID="{938CC7D5-DA4B-4E0B-A984-4A902E001434}" presName="wedge3" presStyleLbl="node1" presStyleIdx="2" presStyleCnt="3"/>
      <dgm:spPr/>
    </dgm:pt>
    <dgm:pt modelId="{6DAB5C9F-8440-4381-80AB-4227197F012B}" type="pres">
      <dgm:prSet presAssocID="{938CC7D5-DA4B-4E0B-A984-4A902E001434}" presName="dummy3a" presStyleCnt="0"/>
      <dgm:spPr/>
    </dgm:pt>
    <dgm:pt modelId="{08BEE4D1-6702-4092-BB9E-2AC65C454C91}" type="pres">
      <dgm:prSet presAssocID="{938CC7D5-DA4B-4E0B-A984-4A902E001434}" presName="dummy3b" presStyleCnt="0"/>
      <dgm:spPr/>
    </dgm:pt>
    <dgm:pt modelId="{3AC10C98-60EE-47C7-ADF6-D6A0FCBE68AD}" type="pres">
      <dgm:prSet presAssocID="{938CC7D5-DA4B-4E0B-A984-4A902E001434}" presName="wedge3Tx" presStyleLbl="node1" presStyleIdx="2" presStyleCnt="3">
        <dgm:presLayoutVars>
          <dgm:chMax val="0"/>
          <dgm:chPref val="0"/>
          <dgm:bulletEnabled val="1"/>
        </dgm:presLayoutVars>
      </dgm:prSet>
      <dgm:spPr/>
    </dgm:pt>
    <dgm:pt modelId="{7F54773A-1908-4D73-8B9E-4D5802B2A516}" type="pres">
      <dgm:prSet presAssocID="{3A2A64AC-EAC4-4BF4-B971-91A9DF9C337E}" presName="arrowWedge1" presStyleLbl="fgSibTrans2D1" presStyleIdx="0" presStyleCnt="3"/>
      <dgm:spPr/>
    </dgm:pt>
    <dgm:pt modelId="{173692C4-587F-4A93-AEC2-730C7C2F6CD6}" type="pres">
      <dgm:prSet presAssocID="{DC666E74-AD1A-4BCA-AF28-44A49B5837F0}" presName="arrowWedge2" presStyleLbl="fgSibTrans2D1" presStyleIdx="1" presStyleCnt="3"/>
      <dgm:spPr/>
    </dgm:pt>
    <dgm:pt modelId="{194EB20E-7C57-4AE5-854A-C2BFE03CE703}" type="pres">
      <dgm:prSet presAssocID="{6D45FDCC-BA6A-4792-A5F8-82235A9AA7B4}" presName="arrowWedge3" presStyleLbl="fgSibTrans2D1" presStyleIdx="2" presStyleCnt="3"/>
      <dgm:spPr/>
    </dgm:pt>
  </dgm:ptLst>
  <dgm:cxnLst>
    <dgm:cxn modelId="{C8313D01-8298-4852-9C53-9A002ECF2B23}" type="presOf" srcId="{716E13CD-2CAC-4762-9A58-931DA3B6BD2D}" destId="{48C147BC-E2DB-4FB0-A64C-43DE6D73F3D8}" srcOrd="0" destOrd="0" presId="urn:microsoft.com/office/officeart/2005/8/layout/cycle8"/>
    <dgm:cxn modelId="{80C7513C-18A8-4BB1-AB61-647DE51145DF}" type="presOf" srcId="{9D1E925A-ED79-4791-A2D0-24796940FBB3}" destId="{FAD9E5D1-DAEC-4AA0-8E20-568283E372A9}" srcOrd="0" destOrd="0" presId="urn:microsoft.com/office/officeart/2005/8/layout/cycle8"/>
    <dgm:cxn modelId="{B1BD9E43-96C1-4BA7-A360-DEE42EE2F9B7}" type="presOf" srcId="{716E13CD-2CAC-4762-9A58-931DA3B6BD2D}" destId="{737DCA15-298C-4B92-887F-3FC9F24A9B80}" srcOrd="1" destOrd="0" presId="urn:microsoft.com/office/officeart/2005/8/layout/cycle8"/>
    <dgm:cxn modelId="{D0E3736D-E2D1-4B05-8FA5-56EEEDEE8BF5}" srcId="{938CC7D5-DA4B-4E0B-A984-4A902E001434}" destId="{42FF6241-A135-43CB-8C51-00043A645C48}" srcOrd="2" destOrd="0" parTransId="{111D8948-923F-4ED9-888E-FDE6EB3DD86C}" sibTransId="{6D45FDCC-BA6A-4792-A5F8-82235A9AA7B4}"/>
    <dgm:cxn modelId="{2CB2CA73-1EE2-4B86-985C-AC43055FDC7F}" type="presOf" srcId="{42FF6241-A135-43CB-8C51-00043A645C48}" destId="{3AC10C98-60EE-47C7-ADF6-D6A0FCBE68AD}" srcOrd="1" destOrd="0" presId="urn:microsoft.com/office/officeart/2005/8/layout/cycle8"/>
    <dgm:cxn modelId="{0358175A-CEC8-4556-A235-40DCB56A23DE}" srcId="{938CC7D5-DA4B-4E0B-A984-4A902E001434}" destId="{9D1E925A-ED79-4791-A2D0-24796940FBB3}" srcOrd="0" destOrd="0" parTransId="{7DB7710F-C36E-436F-93BF-F665956C6758}" sibTransId="{3A2A64AC-EAC4-4BF4-B971-91A9DF9C337E}"/>
    <dgm:cxn modelId="{BF0D568B-7D15-4826-A8A6-DF86F41FF60C}" type="presOf" srcId="{938CC7D5-DA4B-4E0B-A984-4A902E001434}" destId="{5A67EB5C-2002-4A48-AF27-6C5024532845}" srcOrd="0" destOrd="0" presId="urn:microsoft.com/office/officeart/2005/8/layout/cycle8"/>
    <dgm:cxn modelId="{A0949FB7-9724-408A-AA99-FBD09516A31B}" srcId="{938CC7D5-DA4B-4E0B-A984-4A902E001434}" destId="{716E13CD-2CAC-4762-9A58-931DA3B6BD2D}" srcOrd="1" destOrd="0" parTransId="{24FC5A2F-07D7-4860-B1D3-D7A8D5ADBB79}" sibTransId="{DC666E74-AD1A-4BCA-AF28-44A49B5837F0}"/>
    <dgm:cxn modelId="{15CCB2C0-1F80-4D25-9707-1841CA42539C}" type="presOf" srcId="{42FF6241-A135-43CB-8C51-00043A645C48}" destId="{89C06FFF-E2F8-49E5-B27A-CDBB6F028A97}" srcOrd="0" destOrd="0" presId="urn:microsoft.com/office/officeart/2005/8/layout/cycle8"/>
    <dgm:cxn modelId="{9B6FE0CD-DFED-4269-B455-AD77E3FA45AD}" type="presOf" srcId="{9D1E925A-ED79-4791-A2D0-24796940FBB3}" destId="{AB21872F-CD04-481C-980B-26D97C8117FF}" srcOrd="1" destOrd="0" presId="urn:microsoft.com/office/officeart/2005/8/layout/cycle8"/>
    <dgm:cxn modelId="{C5CC1C94-359D-4F84-A1B9-1CC67E92FC4D}" type="presParOf" srcId="{5A67EB5C-2002-4A48-AF27-6C5024532845}" destId="{FAD9E5D1-DAEC-4AA0-8E20-568283E372A9}" srcOrd="0" destOrd="0" presId="urn:microsoft.com/office/officeart/2005/8/layout/cycle8"/>
    <dgm:cxn modelId="{1E109649-192C-41AD-9627-654C87566CC6}" type="presParOf" srcId="{5A67EB5C-2002-4A48-AF27-6C5024532845}" destId="{D1703D30-1616-4D09-8500-151CE481D89F}" srcOrd="1" destOrd="0" presId="urn:microsoft.com/office/officeart/2005/8/layout/cycle8"/>
    <dgm:cxn modelId="{8AF7B38A-10BE-4246-BE8E-1E87FE45BEF2}" type="presParOf" srcId="{5A67EB5C-2002-4A48-AF27-6C5024532845}" destId="{711C4D91-A33B-4300-8488-1872FCF2CF1A}" srcOrd="2" destOrd="0" presId="urn:microsoft.com/office/officeart/2005/8/layout/cycle8"/>
    <dgm:cxn modelId="{A7FB9D0C-78A5-4EED-872C-92DA55AA441F}" type="presParOf" srcId="{5A67EB5C-2002-4A48-AF27-6C5024532845}" destId="{AB21872F-CD04-481C-980B-26D97C8117FF}" srcOrd="3" destOrd="0" presId="urn:microsoft.com/office/officeart/2005/8/layout/cycle8"/>
    <dgm:cxn modelId="{49F8D939-FB44-4F77-B6F7-6646BBA183DF}" type="presParOf" srcId="{5A67EB5C-2002-4A48-AF27-6C5024532845}" destId="{48C147BC-E2DB-4FB0-A64C-43DE6D73F3D8}" srcOrd="4" destOrd="0" presId="urn:microsoft.com/office/officeart/2005/8/layout/cycle8"/>
    <dgm:cxn modelId="{F44C3AD5-2329-420B-A6DB-7F48C61DD6BB}" type="presParOf" srcId="{5A67EB5C-2002-4A48-AF27-6C5024532845}" destId="{830B1373-B8AD-4314-B680-8ACB60E06A67}" srcOrd="5" destOrd="0" presId="urn:microsoft.com/office/officeart/2005/8/layout/cycle8"/>
    <dgm:cxn modelId="{4A145491-A7A9-41BD-8059-6D68C0588437}" type="presParOf" srcId="{5A67EB5C-2002-4A48-AF27-6C5024532845}" destId="{EECDA966-9D3C-41A6-9D8C-8D67E3C0AAAD}" srcOrd="6" destOrd="0" presId="urn:microsoft.com/office/officeart/2005/8/layout/cycle8"/>
    <dgm:cxn modelId="{245E4B57-BFD9-4C83-8180-A31F5FCB7320}" type="presParOf" srcId="{5A67EB5C-2002-4A48-AF27-6C5024532845}" destId="{737DCA15-298C-4B92-887F-3FC9F24A9B80}" srcOrd="7" destOrd="0" presId="urn:microsoft.com/office/officeart/2005/8/layout/cycle8"/>
    <dgm:cxn modelId="{F90BB4A3-16FC-4C51-AE64-ECE8B73660DD}" type="presParOf" srcId="{5A67EB5C-2002-4A48-AF27-6C5024532845}" destId="{89C06FFF-E2F8-49E5-B27A-CDBB6F028A97}" srcOrd="8" destOrd="0" presId="urn:microsoft.com/office/officeart/2005/8/layout/cycle8"/>
    <dgm:cxn modelId="{80A51CB0-D105-4955-BC57-B9EFCC6EB69F}" type="presParOf" srcId="{5A67EB5C-2002-4A48-AF27-6C5024532845}" destId="{6DAB5C9F-8440-4381-80AB-4227197F012B}" srcOrd="9" destOrd="0" presId="urn:microsoft.com/office/officeart/2005/8/layout/cycle8"/>
    <dgm:cxn modelId="{5CA7268C-8132-4AE1-B6E8-5980D7ED20D7}" type="presParOf" srcId="{5A67EB5C-2002-4A48-AF27-6C5024532845}" destId="{08BEE4D1-6702-4092-BB9E-2AC65C454C91}" srcOrd="10" destOrd="0" presId="urn:microsoft.com/office/officeart/2005/8/layout/cycle8"/>
    <dgm:cxn modelId="{68F605EC-E22D-4149-8D83-38E0153B28C4}" type="presParOf" srcId="{5A67EB5C-2002-4A48-AF27-6C5024532845}" destId="{3AC10C98-60EE-47C7-ADF6-D6A0FCBE68AD}" srcOrd="11" destOrd="0" presId="urn:microsoft.com/office/officeart/2005/8/layout/cycle8"/>
    <dgm:cxn modelId="{DE88EE3A-811B-4E98-91DF-79796E68E4E5}" type="presParOf" srcId="{5A67EB5C-2002-4A48-AF27-6C5024532845}" destId="{7F54773A-1908-4D73-8B9E-4D5802B2A516}" srcOrd="12" destOrd="0" presId="urn:microsoft.com/office/officeart/2005/8/layout/cycle8"/>
    <dgm:cxn modelId="{14289E3E-7E16-416E-AF3A-64C33B7C5AD9}" type="presParOf" srcId="{5A67EB5C-2002-4A48-AF27-6C5024532845}" destId="{173692C4-587F-4A93-AEC2-730C7C2F6CD6}" srcOrd="13" destOrd="0" presId="urn:microsoft.com/office/officeart/2005/8/layout/cycle8"/>
    <dgm:cxn modelId="{1CAF41AC-D56D-4B80-B005-BD9124F568A2}" type="presParOf" srcId="{5A67EB5C-2002-4A48-AF27-6C5024532845}" destId="{194EB20E-7C57-4AE5-854A-C2BFE03CE703}" srcOrd="14" destOrd="0" presId="urn:microsoft.com/office/officeart/2005/8/layout/cycle8"/>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01A4EA-3DC9-4A2D-9E82-38F23E91B22C}" type="doc">
      <dgm:prSet loTypeId="urn:microsoft.com/office/officeart/2005/8/layout/process1" loCatId="process" qsTypeId="urn:microsoft.com/office/officeart/2005/8/quickstyle/simple1" qsCatId="simple" csTypeId="urn:microsoft.com/office/officeart/2005/8/colors/accent5_4" csCatId="accent5" phldr="1"/>
      <dgm:spPr/>
    </dgm:pt>
    <dgm:pt modelId="{7E197400-E7E4-470E-BBCB-FD66A5ABA788}">
      <dgm:prSet phldrT="[Testo]"/>
      <dgm:spPr/>
      <dgm:t>
        <a:bodyPr/>
        <a:lstStyle/>
        <a:p>
          <a:r>
            <a:rPr lang="it-IT" dirty="0"/>
            <a:t>PUBBLICAZIONE DELLA CARTA SUI SITI</a:t>
          </a:r>
        </a:p>
        <a:p>
          <a:r>
            <a:rPr lang="it-IT" dirty="0"/>
            <a:t>VISITTUSCANY.IT E SUL SITO DI TOSCANA PROMOZIONE</a:t>
          </a:r>
        </a:p>
      </dgm:t>
    </dgm:pt>
    <dgm:pt modelId="{61A7DE62-A89E-47DC-914D-4516003A0583}" type="parTrans" cxnId="{F237D151-AA29-4000-852E-2EEE0DA2B3C8}">
      <dgm:prSet/>
      <dgm:spPr/>
      <dgm:t>
        <a:bodyPr/>
        <a:lstStyle/>
        <a:p>
          <a:endParaRPr lang="it-IT"/>
        </a:p>
      </dgm:t>
    </dgm:pt>
    <dgm:pt modelId="{991ECDC5-EA45-47D6-8039-4E28EEEB042C}" type="sibTrans" cxnId="{F237D151-AA29-4000-852E-2EEE0DA2B3C8}">
      <dgm:prSet/>
      <dgm:spPr/>
      <dgm:t>
        <a:bodyPr/>
        <a:lstStyle/>
        <a:p>
          <a:endParaRPr lang="it-IT"/>
        </a:p>
      </dgm:t>
    </dgm:pt>
    <dgm:pt modelId="{A5A666A0-8398-4E3D-BA42-6B374E4E27C9}">
      <dgm:prSet phldrT="[Testo]"/>
      <dgm:spPr/>
      <dgm:t>
        <a:bodyPr/>
        <a:lstStyle/>
        <a:p>
          <a:r>
            <a:rPr lang="it-IT" dirty="0"/>
            <a:t>ATTIVITA’ DI COMUNICAZIONE E PROMOZIONE (DIGITALE E NON) DA PARTE DI TPT</a:t>
          </a:r>
        </a:p>
      </dgm:t>
    </dgm:pt>
    <dgm:pt modelId="{F224D6BC-EAE2-4F45-BF69-2B54E7BE350B}" type="parTrans" cxnId="{D9B7239A-506C-43FB-8437-9A51697AF034}">
      <dgm:prSet/>
      <dgm:spPr/>
      <dgm:t>
        <a:bodyPr/>
        <a:lstStyle/>
        <a:p>
          <a:endParaRPr lang="it-IT"/>
        </a:p>
      </dgm:t>
    </dgm:pt>
    <dgm:pt modelId="{95A4C0E3-010D-40E3-9921-EA29A36C647B}" type="sibTrans" cxnId="{D9B7239A-506C-43FB-8437-9A51697AF034}">
      <dgm:prSet/>
      <dgm:spPr/>
      <dgm:t>
        <a:bodyPr/>
        <a:lstStyle/>
        <a:p>
          <a:endParaRPr lang="it-IT"/>
        </a:p>
      </dgm:t>
    </dgm:pt>
    <dgm:pt modelId="{FFA07D8A-BE2A-457F-9611-57AC34CFEAF5}">
      <dgm:prSet phldrT="[Testo]"/>
      <dgm:spPr/>
      <dgm:t>
        <a:bodyPr/>
        <a:lstStyle/>
        <a:p>
          <a:r>
            <a:rPr lang="it-IT" dirty="0"/>
            <a:t>ATTIVITA’ DI COMUNICAZIONE DA PARTE DEI SINGOLI OPERATORI</a:t>
          </a:r>
        </a:p>
      </dgm:t>
    </dgm:pt>
    <dgm:pt modelId="{B5EB8DFF-62B9-4566-A23C-C35920E659C9}" type="parTrans" cxnId="{728F747B-C8C9-42CF-A6C6-206021833651}">
      <dgm:prSet/>
      <dgm:spPr/>
      <dgm:t>
        <a:bodyPr/>
        <a:lstStyle/>
        <a:p>
          <a:endParaRPr lang="it-IT"/>
        </a:p>
      </dgm:t>
    </dgm:pt>
    <dgm:pt modelId="{495DD486-4A5D-4F0E-97E8-4D98967F763A}" type="sibTrans" cxnId="{728F747B-C8C9-42CF-A6C6-206021833651}">
      <dgm:prSet/>
      <dgm:spPr/>
      <dgm:t>
        <a:bodyPr/>
        <a:lstStyle/>
        <a:p>
          <a:endParaRPr lang="it-IT"/>
        </a:p>
      </dgm:t>
    </dgm:pt>
    <dgm:pt modelId="{4EF909F7-5569-40B5-91FE-BDBBC9AA227C}" type="pres">
      <dgm:prSet presAssocID="{3A01A4EA-3DC9-4A2D-9E82-38F23E91B22C}" presName="Name0" presStyleCnt="0">
        <dgm:presLayoutVars>
          <dgm:dir/>
          <dgm:resizeHandles val="exact"/>
        </dgm:presLayoutVars>
      </dgm:prSet>
      <dgm:spPr/>
    </dgm:pt>
    <dgm:pt modelId="{199E1E61-A290-405D-B54F-E4562EBBAE25}" type="pres">
      <dgm:prSet presAssocID="{7E197400-E7E4-470E-BBCB-FD66A5ABA788}" presName="node" presStyleLbl="node1" presStyleIdx="0" presStyleCnt="3">
        <dgm:presLayoutVars>
          <dgm:bulletEnabled val="1"/>
        </dgm:presLayoutVars>
      </dgm:prSet>
      <dgm:spPr/>
    </dgm:pt>
    <dgm:pt modelId="{CDA5B052-8CAD-4D09-AC9E-0FE8790EF8F2}" type="pres">
      <dgm:prSet presAssocID="{991ECDC5-EA45-47D6-8039-4E28EEEB042C}" presName="sibTrans" presStyleLbl="sibTrans2D1" presStyleIdx="0" presStyleCnt="2"/>
      <dgm:spPr/>
    </dgm:pt>
    <dgm:pt modelId="{F0E235C4-5CFE-47E4-9AE8-022E5E219C3B}" type="pres">
      <dgm:prSet presAssocID="{991ECDC5-EA45-47D6-8039-4E28EEEB042C}" presName="connectorText" presStyleLbl="sibTrans2D1" presStyleIdx="0" presStyleCnt="2"/>
      <dgm:spPr/>
    </dgm:pt>
    <dgm:pt modelId="{E9DC61A8-FA04-4518-86C0-0DC2E1DF05EF}" type="pres">
      <dgm:prSet presAssocID="{A5A666A0-8398-4E3D-BA42-6B374E4E27C9}" presName="node" presStyleLbl="node1" presStyleIdx="1" presStyleCnt="3">
        <dgm:presLayoutVars>
          <dgm:bulletEnabled val="1"/>
        </dgm:presLayoutVars>
      </dgm:prSet>
      <dgm:spPr/>
    </dgm:pt>
    <dgm:pt modelId="{9C048763-2C11-48CF-818D-1228CB17C670}" type="pres">
      <dgm:prSet presAssocID="{95A4C0E3-010D-40E3-9921-EA29A36C647B}" presName="sibTrans" presStyleLbl="sibTrans2D1" presStyleIdx="1" presStyleCnt="2"/>
      <dgm:spPr/>
    </dgm:pt>
    <dgm:pt modelId="{63F65C54-F309-4E4D-80D2-A1581F6F814F}" type="pres">
      <dgm:prSet presAssocID="{95A4C0E3-010D-40E3-9921-EA29A36C647B}" presName="connectorText" presStyleLbl="sibTrans2D1" presStyleIdx="1" presStyleCnt="2"/>
      <dgm:spPr/>
    </dgm:pt>
    <dgm:pt modelId="{D05AF58C-C518-4D0F-8C05-13BA57CFACCC}" type="pres">
      <dgm:prSet presAssocID="{FFA07D8A-BE2A-457F-9611-57AC34CFEAF5}" presName="node" presStyleLbl="node1" presStyleIdx="2" presStyleCnt="3">
        <dgm:presLayoutVars>
          <dgm:bulletEnabled val="1"/>
        </dgm:presLayoutVars>
      </dgm:prSet>
      <dgm:spPr/>
    </dgm:pt>
  </dgm:ptLst>
  <dgm:cxnLst>
    <dgm:cxn modelId="{5454150D-C9C7-4C04-9713-0D8FAA8D22F5}" type="presOf" srcId="{3A01A4EA-3DC9-4A2D-9E82-38F23E91B22C}" destId="{4EF909F7-5569-40B5-91FE-BDBBC9AA227C}" srcOrd="0" destOrd="0" presId="urn:microsoft.com/office/officeart/2005/8/layout/process1"/>
    <dgm:cxn modelId="{D903053D-3420-46E6-9DB6-701A717CA697}" type="presOf" srcId="{991ECDC5-EA45-47D6-8039-4E28EEEB042C}" destId="{F0E235C4-5CFE-47E4-9AE8-022E5E219C3B}" srcOrd="1" destOrd="0" presId="urn:microsoft.com/office/officeart/2005/8/layout/process1"/>
    <dgm:cxn modelId="{F237D151-AA29-4000-852E-2EEE0DA2B3C8}" srcId="{3A01A4EA-3DC9-4A2D-9E82-38F23E91B22C}" destId="{7E197400-E7E4-470E-BBCB-FD66A5ABA788}" srcOrd="0" destOrd="0" parTransId="{61A7DE62-A89E-47DC-914D-4516003A0583}" sibTransId="{991ECDC5-EA45-47D6-8039-4E28EEEB042C}"/>
    <dgm:cxn modelId="{EA385C75-71EE-4193-B6CD-D7CEE7C35051}" type="presOf" srcId="{991ECDC5-EA45-47D6-8039-4E28EEEB042C}" destId="{CDA5B052-8CAD-4D09-AC9E-0FE8790EF8F2}" srcOrd="0" destOrd="0" presId="urn:microsoft.com/office/officeart/2005/8/layout/process1"/>
    <dgm:cxn modelId="{04298E78-378F-4DF9-BFC6-361EC9351107}" type="presOf" srcId="{FFA07D8A-BE2A-457F-9611-57AC34CFEAF5}" destId="{D05AF58C-C518-4D0F-8C05-13BA57CFACCC}" srcOrd="0" destOrd="0" presId="urn:microsoft.com/office/officeart/2005/8/layout/process1"/>
    <dgm:cxn modelId="{728F747B-C8C9-42CF-A6C6-206021833651}" srcId="{3A01A4EA-3DC9-4A2D-9E82-38F23E91B22C}" destId="{FFA07D8A-BE2A-457F-9611-57AC34CFEAF5}" srcOrd="2" destOrd="0" parTransId="{B5EB8DFF-62B9-4566-A23C-C35920E659C9}" sibTransId="{495DD486-4A5D-4F0E-97E8-4D98967F763A}"/>
    <dgm:cxn modelId="{51DA9C84-194B-44DF-8AFC-F9B45F18C4D9}" type="presOf" srcId="{A5A666A0-8398-4E3D-BA42-6B374E4E27C9}" destId="{E9DC61A8-FA04-4518-86C0-0DC2E1DF05EF}" srcOrd="0" destOrd="0" presId="urn:microsoft.com/office/officeart/2005/8/layout/process1"/>
    <dgm:cxn modelId="{D9B7239A-506C-43FB-8437-9A51697AF034}" srcId="{3A01A4EA-3DC9-4A2D-9E82-38F23E91B22C}" destId="{A5A666A0-8398-4E3D-BA42-6B374E4E27C9}" srcOrd="1" destOrd="0" parTransId="{F224D6BC-EAE2-4F45-BF69-2B54E7BE350B}" sibTransId="{95A4C0E3-010D-40E3-9921-EA29A36C647B}"/>
    <dgm:cxn modelId="{356A3A9E-2FBC-46E5-8BA5-F2FF08DD2F3A}" type="presOf" srcId="{95A4C0E3-010D-40E3-9921-EA29A36C647B}" destId="{63F65C54-F309-4E4D-80D2-A1581F6F814F}" srcOrd="1" destOrd="0" presId="urn:microsoft.com/office/officeart/2005/8/layout/process1"/>
    <dgm:cxn modelId="{EE6040E4-7BA3-4901-A6A3-206EB4B25E88}" type="presOf" srcId="{95A4C0E3-010D-40E3-9921-EA29A36C647B}" destId="{9C048763-2C11-48CF-818D-1228CB17C670}" srcOrd="0" destOrd="0" presId="urn:microsoft.com/office/officeart/2005/8/layout/process1"/>
    <dgm:cxn modelId="{8909EFED-DD7F-4F76-8FE2-00039D2C7CA4}" type="presOf" srcId="{7E197400-E7E4-470E-BBCB-FD66A5ABA788}" destId="{199E1E61-A290-405D-B54F-E4562EBBAE25}" srcOrd="0" destOrd="0" presId="urn:microsoft.com/office/officeart/2005/8/layout/process1"/>
    <dgm:cxn modelId="{795E073B-CA5D-4AF4-998B-1190228EEABC}" type="presParOf" srcId="{4EF909F7-5569-40B5-91FE-BDBBC9AA227C}" destId="{199E1E61-A290-405D-B54F-E4562EBBAE25}" srcOrd="0" destOrd="0" presId="urn:microsoft.com/office/officeart/2005/8/layout/process1"/>
    <dgm:cxn modelId="{3A11EA17-3167-44FA-B708-564B18436031}" type="presParOf" srcId="{4EF909F7-5569-40B5-91FE-BDBBC9AA227C}" destId="{CDA5B052-8CAD-4D09-AC9E-0FE8790EF8F2}" srcOrd="1" destOrd="0" presId="urn:microsoft.com/office/officeart/2005/8/layout/process1"/>
    <dgm:cxn modelId="{B780DB35-B4B0-4A39-A775-1447A8FFE627}" type="presParOf" srcId="{CDA5B052-8CAD-4D09-AC9E-0FE8790EF8F2}" destId="{F0E235C4-5CFE-47E4-9AE8-022E5E219C3B}" srcOrd="0" destOrd="0" presId="urn:microsoft.com/office/officeart/2005/8/layout/process1"/>
    <dgm:cxn modelId="{5DC6FA4C-B9EA-49E4-9F2E-C470A7A5D0C2}" type="presParOf" srcId="{4EF909F7-5569-40B5-91FE-BDBBC9AA227C}" destId="{E9DC61A8-FA04-4518-86C0-0DC2E1DF05EF}" srcOrd="2" destOrd="0" presId="urn:microsoft.com/office/officeart/2005/8/layout/process1"/>
    <dgm:cxn modelId="{2DEC27BA-AA74-4E58-8395-E64EFCC0B8FC}" type="presParOf" srcId="{4EF909F7-5569-40B5-91FE-BDBBC9AA227C}" destId="{9C048763-2C11-48CF-818D-1228CB17C670}" srcOrd="3" destOrd="0" presId="urn:microsoft.com/office/officeart/2005/8/layout/process1"/>
    <dgm:cxn modelId="{1A77AE62-2CE2-4D57-B9EE-484FC515BC3A}" type="presParOf" srcId="{9C048763-2C11-48CF-818D-1228CB17C670}" destId="{63F65C54-F309-4E4D-80D2-A1581F6F814F}" srcOrd="0" destOrd="0" presId="urn:microsoft.com/office/officeart/2005/8/layout/process1"/>
    <dgm:cxn modelId="{2B5B3712-4742-4CDE-9811-322E369E9240}" type="presParOf" srcId="{4EF909F7-5569-40B5-91FE-BDBBC9AA227C}" destId="{D05AF58C-C518-4D0F-8C05-13BA57CFACCC}" srcOrd="4"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50B015-B5F1-4782-A7A4-BCCB03D8EAF1}" type="doc">
      <dgm:prSet loTypeId="urn:microsoft.com/office/officeart/2005/8/layout/target1" loCatId="relationship" qsTypeId="urn:microsoft.com/office/officeart/2005/8/quickstyle/simple1" qsCatId="simple" csTypeId="urn:microsoft.com/office/officeart/2005/8/colors/accent5_5" csCatId="accent5" phldr="1"/>
      <dgm:spPr/>
    </dgm:pt>
    <dgm:pt modelId="{32AAAF6F-9566-4150-A642-66DE2CAED3D7}">
      <dgm:prSet phldrT="[Testo]" custT="1"/>
      <dgm:spPr/>
      <dgm:t>
        <a:bodyPr/>
        <a:lstStyle/>
        <a:p>
          <a:r>
            <a:rPr lang="it-IT" sz="2600" dirty="0"/>
            <a:t>PRODOTTO</a:t>
          </a:r>
        </a:p>
        <a:p>
          <a:r>
            <a:rPr lang="it-IT" sz="2600" dirty="0"/>
            <a:t>Quali sono i prodotti che la mia organizzazione offre e quanto questi sono coerenti con quanto indicato nella Carta?</a:t>
          </a:r>
        </a:p>
      </dgm:t>
    </dgm:pt>
    <dgm:pt modelId="{62275AFD-EC3B-4A33-955F-DFAF545D3A1B}" type="parTrans" cxnId="{0B1B05EF-851E-45CD-B967-48F9EEA4FF73}">
      <dgm:prSet/>
      <dgm:spPr/>
      <dgm:t>
        <a:bodyPr/>
        <a:lstStyle/>
        <a:p>
          <a:endParaRPr lang="it-IT" sz="2600"/>
        </a:p>
      </dgm:t>
    </dgm:pt>
    <dgm:pt modelId="{D45CC203-D290-4BC0-BD0C-D53A7C8619E6}" type="sibTrans" cxnId="{0B1B05EF-851E-45CD-B967-48F9EEA4FF73}">
      <dgm:prSet/>
      <dgm:spPr/>
      <dgm:t>
        <a:bodyPr/>
        <a:lstStyle/>
        <a:p>
          <a:endParaRPr lang="it-IT" sz="2600"/>
        </a:p>
      </dgm:t>
    </dgm:pt>
    <dgm:pt modelId="{5AC776A5-8406-45F9-8ACB-045F2F1B4641}">
      <dgm:prSet phldrT="[Testo]" custT="1"/>
      <dgm:spPr/>
      <dgm:t>
        <a:bodyPr/>
        <a:lstStyle/>
        <a:p>
          <a:r>
            <a:rPr lang="it-IT" sz="2600" dirty="0"/>
            <a:t>CONTESTO</a:t>
          </a:r>
        </a:p>
        <a:p>
          <a:r>
            <a:rPr lang="it-IT" sz="2600" dirty="0"/>
            <a:t>In che modo la mia organizzazione è presente e opera nel contesto di lavoro, coerentemente con la Carta?</a:t>
          </a:r>
        </a:p>
      </dgm:t>
    </dgm:pt>
    <dgm:pt modelId="{78ABD394-F3A1-4850-90D8-FE673E61934D}" type="parTrans" cxnId="{0CA60446-CBC5-443C-930B-71A0976C2D4A}">
      <dgm:prSet/>
      <dgm:spPr/>
      <dgm:t>
        <a:bodyPr/>
        <a:lstStyle/>
        <a:p>
          <a:endParaRPr lang="it-IT" sz="2600"/>
        </a:p>
      </dgm:t>
    </dgm:pt>
    <dgm:pt modelId="{3501A247-B939-41EB-822D-639FC7956A7C}" type="sibTrans" cxnId="{0CA60446-CBC5-443C-930B-71A0976C2D4A}">
      <dgm:prSet/>
      <dgm:spPr/>
      <dgm:t>
        <a:bodyPr/>
        <a:lstStyle/>
        <a:p>
          <a:endParaRPr lang="it-IT" sz="2600"/>
        </a:p>
      </dgm:t>
    </dgm:pt>
    <dgm:pt modelId="{D2785B8F-65A5-4B71-8A94-B7E404E991BE}">
      <dgm:prSet phldrT="[Testo]" custT="1"/>
      <dgm:spPr/>
      <dgm:t>
        <a:bodyPr/>
        <a:lstStyle/>
        <a:p>
          <a:r>
            <a:rPr lang="it-IT" sz="2600" dirty="0"/>
            <a:t>COMUNICAZIONE</a:t>
          </a:r>
        </a:p>
        <a:p>
          <a:r>
            <a:rPr lang="it-IT" sz="2600" dirty="0"/>
            <a:t>Come comunico i miei principi e come racconto all’ospite i valori indicati nella Carta?</a:t>
          </a:r>
        </a:p>
      </dgm:t>
    </dgm:pt>
    <dgm:pt modelId="{594CF4AE-7C58-44CA-AE7F-B9CA5CDF6A03}" type="parTrans" cxnId="{36BA3F45-C499-4C86-B737-D6FB2BCEC764}">
      <dgm:prSet/>
      <dgm:spPr/>
      <dgm:t>
        <a:bodyPr/>
        <a:lstStyle/>
        <a:p>
          <a:endParaRPr lang="it-IT" sz="2600"/>
        </a:p>
      </dgm:t>
    </dgm:pt>
    <dgm:pt modelId="{F6C53BB4-C083-4998-BB37-3991D20E81B2}" type="sibTrans" cxnId="{36BA3F45-C499-4C86-B737-D6FB2BCEC764}">
      <dgm:prSet/>
      <dgm:spPr/>
      <dgm:t>
        <a:bodyPr/>
        <a:lstStyle/>
        <a:p>
          <a:endParaRPr lang="it-IT" sz="2600"/>
        </a:p>
      </dgm:t>
    </dgm:pt>
    <dgm:pt modelId="{831BC4EC-4ED0-4DBB-9655-76565E946207}" type="pres">
      <dgm:prSet presAssocID="{E750B015-B5F1-4782-A7A4-BCCB03D8EAF1}" presName="composite" presStyleCnt="0">
        <dgm:presLayoutVars>
          <dgm:chMax val="5"/>
          <dgm:dir/>
          <dgm:resizeHandles val="exact"/>
        </dgm:presLayoutVars>
      </dgm:prSet>
      <dgm:spPr/>
    </dgm:pt>
    <dgm:pt modelId="{1ACDDEDF-F9DC-4875-A8E9-6FB14EE478A9}" type="pres">
      <dgm:prSet presAssocID="{32AAAF6F-9566-4150-A642-66DE2CAED3D7}" presName="circle1" presStyleLbl="lnNode1" presStyleIdx="0" presStyleCnt="3"/>
      <dgm:spPr/>
    </dgm:pt>
    <dgm:pt modelId="{67227EA2-CC35-402C-BEFE-6CF2DC092D3C}" type="pres">
      <dgm:prSet presAssocID="{32AAAF6F-9566-4150-A642-66DE2CAED3D7}" presName="text1" presStyleLbl="revTx" presStyleIdx="0" presStyleCnt="3">
        <dgm:presLayoutVars>
          <dgm:bulletEnabled val="1"/>
        </dgm:presLayoutVars>
      </dgm:prSet>
      <dgm:spPr/>
    </dgm:pt>
    <dgm:pt modelId="{66AE5D5D-A38A-4A5B-AC20-B654217B6765}" type="pres">
      <dgm:prSet presAssocID="{32AAAF6F-9566-4150-A642-66DE2CAED3D7}" presName="line1" presStyleLbl="callout" presStyleIdx="0" presStyleCnt="6"/>
      <dgm:spPr/>
    </dgm:pt>
    <dgm:pt modelId="{93B4DB06-D031-4B23-BB5D-2436896B0BD8}" type="pres">
      <dgm:prSet presAssocID="{32AAAF6F-9566-4150-A642-66DE2CAED3D7}" presName="d1" presStyleLbl="callout" presStyleIdx="1" presStyleCnt="6"/>
      <dgm:spPr/>
    </dgm:pt>
    <dgm:pt modelId="{F3B954E0-6022-48E6-9190-DCAFC81227D4}" type="pres">
      <dgm:prSet presAssocID="{5AC776A5-8406-45F9-8ACB-045F2F1B4641}" presName="circle2" presStyleLbl="lnNode1" presStyleIdx="1" presStyleCnt="3"/>
      <dgm:spPr/>
    </dgm:pt>
    <dgm:pt modelId="{1355D3E8-F303-4CA1-B0CE-33D7F206CEE4}" type="pres">
      <dgm:prSet presAssocID="{5AC776A5-8406-45F9-8ACB-045F2F1B4641}" presName="text2" presStyleLbl="revTx" presStyleIdx="1" presStyleCnt="3">
        <dgm:presLayoutVars>
          <dgm:bulletEnabled val="1"/>
        </dgm:presLayoutVars>
      </dgm:prSet>
      <dgm:spPr/>
    </dgm:pt>
    <dgm:pt modelId="{F859A47F-CD8D-4C33-BB98-477BC1FFCB87}" type="pres">
      <dgm:prSet presAssocID="{5AC776A5-8406-45F9-8ACB-045F2F1B4641}" presName="line2" presStyleLbl="callout" presStyleIdx="2" presStyleCnt="6"/>
      <dgm:spPr/>
    </dgm:pt>
    <dgm:pt modelId="{3A1548E7-08A9-491D-825D-EF87D75A017C}" type="pres">
      <dgm:prSet presAssocID="{5AC776A5-8406-45F9-8ACB-045F2F1B4641}" presName="d2" presStyleLbl="callout" presStyleIdx="3" presStyleCnt="6"/>
      <dgm:spPr/>
    </dgm:pt>
    <dgm:pt modelId="{A59279F7-5597-4C07-9616-46A9F6B7D894}" type="pres">
      <dgm:prSet presAssocID="{D2785B8F-65A5-4B71-8A94-B7E404E991BE}" presName="circle3" presStyleLbl="lnNode1" presStyleIdx="2" presStyleCnt="3"/>
      <dgm:spPr/>
    </dgm:pt>
    <dgm:pt modelId="{42A0BB99-9306-41F4-8DEF-45124A634368}" type="pres">
      <dgm:prSet presAssocID="{D2785B8F-65A5-4B71-8A94-B7E404E991BE}" presName="text3" presStyleLbl="revTx" presStyleIdx="2" presStyleCnt="3">
        <dgm:presLayoutVars>
          <dgm:bulletEnabled val="1"/>
        </dgm:presLayoutVars>
      </dgm:prSet>
      <dgm:spPr/>
    </dgm:pt>
    <dgm:pt modelId="{6A4EBB79-D8D0-439E-B2C8-9AB9CB3BF38F}" type="pres">
      <dgm:prSet presAssocID="{D2785B8F-65A5-4B71-8A94-B7E404E991BE}" presName="line3" presStyleLbl="callout" presStyleIdx="4" presStyleCnt="6"/>
      <dgm:spPr/>
    </dgm:pt>
    <dgm:pt modelId="{3C2B954C-C601-45C3-8896-3058819CDC51}" type="pres">
      <dgm:prSet presAssocID="{D2785B8F-65A5-4B71-8A94-B7E404E991BE}" presName="d3" presStyleLbl="callout" presStyleIdx="5" presStyleCnt="6"/>
      <dgm:spPr/>
    </dgm:pt>
  </dgm:ptLst>
  <dgm:cxnLst>
    <dgm:cxn modelId="{3312335E-7A18-447F-8FC8-68241BA1D943}" type="presOf" srcId="{D2785B8F-65A5-4B71-8A94-B7E404E991BE}" destId="{42A0BB99-9306-41F4-8DEF-45124A634368}" srcOrd="0" destOrd="0" presId="urn:microsoft.com/office/officeart/2005/8/layout/target1"/>
    <dgm:cxn modelId="{36BA3F45-C499-4C86-B737-D6FB2BCEC764}" srcId="{E750B015-B5F1-4782-A7A4-BCCB03D8EAF1}" destId="{D2785B8F-65A5-4B71-8A94-B7E404E991BE}" srcOrd="2" destOrd="0" parTransId="{594CF4AE-7C58-44CA-AE7F-B9CA5CDF6A03}" sibTransId="{F6C53BB4-C083-4998-BB37-3991D20E81B2}"/>
    <dgm:cxn modelId="{0CA60446-CBC5-443C-930B-71A0976C2D4A}" srcId="{E750B015-B5F1-4782-A7A4-BCCB03D8EAF1}" destId="{5AC776A5-8406-45F9-8ACB-045F2F1B4641}" srcOrd="1" destOrd="0" parTransId="{78ABD394-F3A1-4850-90D8-FE673E61934D}" sibTransId="{3501A247-B939-41EB-822D-639FC7956A7C}"/>
    <dgm:cxn modelId="{FA0CBB81-389E-4268-8D20-414F430231A4}" type="presOf" srcId="{32AAAF6F-9566-4150-A642-66DE2CAED3D7}" destId="{67227EA2-CC35-402C-BEFE-6CF2DC092D3C}" srcOrd="0" destOrd="0" presId="urn:microsoft.com/office/officeart/2005/8/layout/target1"/>
    <dgm:cxn modelId="{2D5E36BC-BBE1-427B-A386-A8FB2B467281}" type="presOf" srcId="{5AC776A5-8406-45F9-8ACB-045F2F1B4641}" destId="{1355D3E8-F303-4CA1-B0CE-33D7F206CEE4}" srcOrd="0" destOrd="0" presId="urn:microsoft.com/office/officeart/2005/8/layout/target1"/>
    <dgm:cxn modelId="{F13D8DCC-5CD2-4E60-9E3C-50AB85FA74F8}" type="presOf" srcId="{E750B015-B5F1-4782-A7A4-BCCB03D8EAF1}" destId="{831BC4EC-4ED0-4DBB-9655-76565E946207}" srcOrd="0" destOrd="0" presId="urn:microsoft.com/office/officeart/2005/8/layout/target1"/>
    <dgm:cxn modelId="{0B1B05EF-851E-45CD-B967-48F9EEA4FF73}" srcId="{E750B015-B5F1-4782-A7A4-BCCB03D8EAF1}" destId="{32AAAF6F-9566-4150-A642-66DE2CAED3D7}" srcOrd="0" destOrd="0" parTransId="{62275AFD-EC3B-4A33-955F-DFAF545D3A1B}" sibTransId="{D45CC203-D290-4BC0-BD0C-D53A7C8619E6}"/>
    <dgm:cxn modelId="{BF12DC1E-B465-427B-B908-72F2D216F20D}" type="presParOf" srcId="{831BC4EC-4ED0-4DBB-9655-76565E946207}" destId="{1ACDDEDF-F9DC-4875-A8E9-6FB14EE478A9}" srcOrd="0" destOrd="0" presId="urn:microsoft.com/office/officeart/2005/8/layout/target1"/>
    <dgm:cxn modelId="{6C8501A0-8D65-4C59-A7C6-100E8E2A2E04}" type="presParOf" srcId="{831BC4EC-4ED0-4DBB-9655-76565E946207}" destId="{67227EA2-CC35-402C-BEFE-6CF2DC092D3C}" srcOrd="1" destOrd="0" presId="urn:microsoft.com/office/officeart/2005/8/layout/target1"/>
    <dgm:cxn modelId="{7A33946C-0966-4CB7-8967-A6BB12E35FE5}" type="presParOf" srcId="{831BC4EC-4ED0-4DBB-9655-76565E946207}" destId="{66AE5D5D-A38A-4A5B-AC20-B654217B6765}" srcOrd="2" destOrd="0" presId="urn:microsoft.com/office/officeart/2005/8/layout/target1"/>
    <dgm:cxn modelId="{B3A04B1C-44F9-4C52-B69D-D8627E1A7991}" type="presParOf" srcId="{831BC4EC-4ED0-4DBB-9655-76565E946207}" destId="{93B4DB06-D031-4B23-BB5D-2436896B0BD8}" srcOrd="3" destOrd="0" presId="urn:microsoft.com/office/officeart/2005/8/layout/target1"/>
    <dgm:cxn modelId="{9DE80E15-274C-4D39-B09A-24A49B97B0AE}" type="presParOf" srcId="{831BC4EC-4ED0-4DBB-9655-76565E946207}" destId="{F3B954E0-6022-48E6-9190-DCAFC81227D4}" srcOrd="4" destOrd="0" presId="urn:microsoft.com/office/officeart/2005/8/layout/target1"/>
    <dgm:cxn modelId="{C9A286FF-E1EF-4A62-A58D-A79877FA25FA}" type="presParOf" srcId="{831BC4EC-4ED0-4DBB-9655-76565E946207}" destId="{1355D3E8-F303-4CA1-B0CE-33D7F206CEE4}" srcOrd="5" destOrd="0" presId="urn:microsoft.com/office/officeart/2005/8/layout/target1"/>
    <dgm:cxn modelId="{25EB88CC-236E-4604-A202-C900AB7C1C0B}" type="presParOf" srcId="{831BC4EC-4ED0-4DBB-9655-76565E946207}" destId="{F859A47F-CD8D-4C33-BB98-477BC1FFCB87}" srcOrd="6" destOrd="0" presId="urn:microsoft.com/office/officeart/2005/8/layout/target1"/>
    <dgm:cxn modelId="{CA044CF1-8C6E-42FB-A44F-2E971E93C279}" type="presParOf" srcId="{831BC4EC-4ED0-4DBB-9655-76565E946207}" destId="{3A1548E7-08A9-491D-825D-EF87D75A017C}" srcOrd="7" destOrd="0" presId="urn:microsoft.com/office/officeart/2005/8/layout/target1"/>
    <dgm:cxn modelId="{3A8B1294-DB02-4923-86DC-94C57F27633C}" type="presParOf" srcId="{831BC4EC-4ED0-4DBB-9655-76565E946207}" destId="{A59279F7-5597-4C07-9616-46A9F6B7D894}" srcOrd="8" destOrd="0" presId="urn:microsoft.com/office/officeart/2005/8/layout/target1"/>
    <dgm:cxn modelId="{07047400-C2C4-4142-AF36-D53BDEB44FF6}" type="presParOf" srcId="{831BC4EC-4ED0-4DBB-9655-76565E946207}" destId="{42A0BB99-9306-41F4-8DEF-45124A634368}" srcOrd="9" destOrd="0" presId="urn:microsoft.com/office/officeart/2005/8/layout/target1"/>
    <dgm:cxn modelId="{10AC7E93-51CF-480D-AF39-C75AE43406AB}" type="presParOf" srcId="{831BC4EC-4ED0-4DBB-9655-76565E946207}" destId="{6A4EBB79-D8D0-439E-B2C8-9AB9CB3BF38F}" srcOrd="10" destOrd="0" presId="urn:microsoft.com/office/officeart/2005/8/layout/target1"/>
    <dgm:cxn modelId="{0254BEF8-4B33-4B34-A6CB-7125103B01F9}" type="presParOf" srcId="{831BC4EC-4ED0-4DBB-9655-76565E946207}" destId="{3C2B954C-C601-45C3-8896-3058819CDC51}" srcOrd="11" destOrd="0" presId="urn:microsoft.com/office/officeart/2005/8/layout/targe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9E5D1-DAEC-4AA0-8E20-568283E372A9}">
      <dsp:nvSpPr>
        <dsp:cNvPr id="0" name=""/>
        <dsp:cNvSpPr/>
      </dsp:nvSpPr>
      <dsp:spPr>
        <a:xfrm>
          <a:off x="4921447" y="730013"/>
          <a:ext cx="9434019" cy="9434019"/>
        </a:xfrm>
        <a:prstGeom prst="pie">
          <a:avLst>
            <a:gd name="adj1" fmla="val 16200000"/>
            <a:gd name="adj2" fmla="val 1800000"/>
          </a:avLst>
        </a:prstGeom>
        <a:solidFill>
          <a:schemeClr val="accent5">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it-IT" sz="3800" kern="1200" dirty="0"/>
            <a:t>2. Valore toscanità, identità, tutela del patrimonio e dell’ambiente</a:t>
          </a:r>
        </a:p>
      </dsp:txBody>
      <dsp:txXfrm>
        <a:off x="9893400" y="2729126"/>
        <a:ext cx="3369292" cy="2807743"/>
      </dsp:txXfrm>
    </dsp:sp>
    <dsp:sp modelId="{48C147BC-E2DB-4FB0-A64C-43DE6D73F3D8}">
      <dsp:nvSpPr>
        <dsp:cNvPr id="0" name=""/>
        <dsp:cNvSpPr/>
      </dsp:nvSpPr>
      <dsp:spPr>
        <a:xfrm>
          <a:off x="4727152" y="1066942"/>
          <a:ext cx="9434019" cy="9434019"/>
        </a:xfrm>
        <a:prstGeom prst="pie">
          <a:avLst>
            <a:gd name="adj1" fmla="val 1800000"/>
            <a:gd name="adj2" fmla="val 9000000"/>
          </a:avLst>
        </a:prstGeom>
        <a:solidFill>
          <a:schemeClr val="accent5">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it-IT" sz="3800" kern="1200" dirty="0"/>
            <a:t>3. Stile di vita toscano, prodotto armonico, collaborazione </a:t>
          </a:r>
        </a:p>
      </dsp:txBody>
      <dsp:txXfrm>
        <a:off x="6973347" y="7187824"/>
        <a:ext cx="5053938" cy="2470814"/>
      </dsp:txXfrm>
    </dsp:sp>
    <dsp:sp modelId="{89C06FFF-E2F8-49E5-B27A-CDBB6F028A97}">
      <dsp:nvSpPr>
        <dsp:cNvPr id="0" name=""/>
        <dsp:cNvSpPr/>
      </dsp:nvSpPr>
      <dsp:spPr>
        <a:xfrm>
          <a:off x="4532856" y="730013"/>
          <a:ext cx="9434019" cy="9434019"/>
        </a:xfrm>
        <a:prstGeom prst="pie">
          <a:avLst>
            <a:gd name="adj1" fmla="val 9000000"/>
            <a:gd name="adj2" fmla="val 16200000"/>
          </a:avLst>
        </a:prstGeom>
        <a:solidFill>
          <a:schemeClr val="accent5">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it-IT" sz="3800" kern="1200" dirty="0"/>
            <a:t>1. Strategia coordinata, filiere produttive, comunicazione </a:t>
          </a:r>
        </a:p>
      </dsp:txBody>
      <dsp:txXfrm>
        <a:off x="5625629" y="2729126"/>
        <a:ext cx="3369292" cy="2807743"/>
      </dsp:txXfrm>
    </dsp:sp>
    <dsp:sp modelId="{7F54773A-1908-4D73-8B9E-4D5802B2A516}">
      <dsp:nvSpPr>
        <dsp:cNvPr id="0" name=""/>
        <dsp:cNvSpPr/>
      </dsp:nvSpPr>
      <dsp:spPr>
        <a:xfrm>
          <a:off x="4338215" y="146002"/>
          <a:ext cx="10602040" cy="10602040"/>
        </a:xfrm>
        <a:prstGeom prst="circularArrow">
          <a:avLst>
            <a:gd name="adj1" fmla="val 5085"/>
            <a:gd name="adj2" fmla="val 327528"/>
            <a:gd name="adj3" fmla="val 1472472"/>
            <a:gd name="adj4" fmla="val 16199432"/>
            <a:gd name="adj5" fmla="val 5932"/>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73692C4-587F-4A93-AEC2-730C7C2F6CD6}">
      <dsp:nvSpPr>
        <dsp:cNvPr id="0" name=""/>
        <dsp:cNvSpPr/>
      </dsp:nvSpPr>
      <dsp:spPr>
        <a:xfrm>
          <a:off x="4143141" y="482335"/>
          <a:ext cx="10602040" cy="10602040"/>
        </a:xfrm>
        <a:prstGeom prst="circularArrow">
          <a:avLst>
            <a:gd name="adj1" fmla="val 5085"/>
            <a:gd name="adj2" fmla="val 327528"/>
            <a:gd name="adj3" fmla="val 8671970"/>
            <a:gd name="adj4" fmla="val 1800502"/>
            <a:gd name="adj5" fmla="val 5932"/>
          </a:avLst>
        </a:prstGeom>
        <a:solidFill>
          <a:schemeClr val="accent5">
            <a:shade val="90000"/>
            <a:hueOff val="-104131"/>
            <a:satOff val="6003"/>
            <a:lumOff val="1287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94EB20E-7C57-4AE5-854A-C2BFE03CE703}">
      <dsp:nvSpPr>
        <dsp:cNvPr id="0" name=""/>
        <dsp:cNvSpPr/>
      </dsp:nvSpPr>
      <dsp:spPr>
        <a:xfrm>
          <a:off x="3948066" y="146002"/>
          <a:ext cx="10602040" cy="10602040"/>
        </a:xfrm>
        <a:prstGeom prst="circularArrow">
          <a:avLst>
            <a:gd name="adj1" fmla="val 5085"/>
            <a:gd name="adj2" fmla="val 327528"/>
            <a:gd name="adj3" fmla="val 15873039"/>
            <a:gd name="adj4" fmla="val 9000000"/>
            <a:gd name="adj5" fmla="val 5932"/>
          </a:avLst>
        </a:prstGeom>
        <a:solidFill>
          <a:schemeClr val="accent5">
            <a:shade val="90000"/>
            <a:hueOff val="-208261"/>
            <a:satOff val="12005"/>
            <a:lumOff val="25741"/>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9E1E61-A290-405D-B54F-E4562EBBAE25}">
      <dsp:nvSpPr>
        <dsp:cNvPr id="0" name=""/>
        <dsp:cNvSpPr/>
      </dsp:nvSpPr>
      <dsp:spPr>
        <a:xfrm>
          <a:off x="17714" y="4747414"/>
          <a:ext cx="5294597" cy="3176758"/>
        </a:xfrm>
        <a:prstGeom prst="roundRect">
          <a:avLst>
            <a:gd name="adj" fmla="val 10000"/>
          </a:avLst>
        </a:prstGeom>
        <a:solidFill>
          <a:schemeClr val="accent5">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it-IT" sz="3500" kern="1200" dirty="0"/>
            <a:t>PUBBLICAZIONE DELLA CARTA SUI SITI</a:t>
          </a:r>
        </a:p>
        <a:p>
          <a:pPr marL="0" lvl="0" indent="0" algn="ctr" defTabSz="1555750">
            <a:lnSpc>
              <a:spcPct val="90000"/>
            </a:lnSpc>
            <a:spcBef>
              <a:spcPct val="0"/>
            </a:spcBef>
            <a:spcAft>
              <a:spcPct val="35000"/>
            </a:spcAft>
            <a:buNone/>
          </a:pPr>
          <a:r>
            <a:rPr lang="it-IT" sz="3500" kern="1200" dirty="0"/>
            <a:t>VISITTUSCANY.IT E SUL SITO DI TOSCANA PROMOZIONE</a:t>
          </a:r>
        </a:p>
      </dsp:txBody>
      <dsp:txXfrm>
        <a:off x="110758" y="4840458"/>
        <a:ext cx="5108509" cy="2990670"/>
      </dsp:txXfrm>
    </dsp:sp>
    <dsp:sp modelId="{CDA5B052-8CAD-4D09-AC9E-0FE8790EF8F2}">
      <dsp:nvSpPr>
        <dsp:cNvPr id="0" name=""/>
        <dsp:cNvSpPr/>
      </dsp:nvSpPr>
      <dsp:spPr>
        <a:xfrm>
          <a:off x="5841771" y="5679263"/>
          <a:ext cx="1122454" cy="1313060"/>
        </a:xfrm>
        <a:prstGeom prst="rightArrow">
          <a:avLst>
            <a:gd name="adj1" fmla="val 60000"/>
            <a:gd name="adj2" fmla="val 5000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it-IT" sz="2800" kern="1200"/>
        </a:p>
      </dsp:txBody>
      <dsp:txXfrm>
        <a:off x="5841771" y="5941875"/>
        <a:ext cx="785718" cy="787836"/>
      </dsp:txXfrm>
    </dsp:sp>
    <dsp:sp modelId="{E9DC61A8-FA04-4518-86C0-0DC2E1DF05EF}">
      <dsp:nvSpPr>
        <dsp:cNvPr id="0" name=""/>
        <dsp:cNvSpPr/>
      </dsp:nvSpPr>
      <dsp:spPr>
        <a:xfrm>
          <a:off x="7430151" y="4747414"/>
          <a:ext cx="5294597" cy="3176758"/>
        </a:xfrm>
        <a:prstGeom prst="roundRect">
          <a:avLst>
            <a:gd name="adj" fmla="val 10000"/>
          </a:avLst>
        </a:prstGeom>
        <a:solidFill>
          <a:schemeClr val="accent5">
            <a:shade val="50000"/>
            <a:hueOff val="-134317"/>
            <a:satOff val="30205"/>
            <a:lumOff val="259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it-IT" sz="3500" kern="1200" dirty="0"/>
            <a:t>ATTIVITA’ DI COMUNICAZIONE E PROMOZIONE (DIGITALE E NON) DA PARTE DI TPT</a:t>
          </a:r>
        </a:p>
      </dsp:txBody>
      <dsp:txXfrm>
        <a:off x="7523195" y="4840458"/>
        <a:ext cx="5108509" cy="2990670"/>
      </dsp:txXfrm>
    </dsp:sp>
    <dsp:sp modelId="{9C048763-2C11-48CF-818D-1228CB17C670}">
      <dsp:nvSpPr>
        <dsp:cNvPr id="0" name=""/>
        <dsp:cNvSpPr/>
      </dsp:nvSpPr>
      <dsp:spPr>
        <a:xfrm>
          <a:off x="13254208" y="5679263"/>
          <a:ext cx="1122454" cy="1313060"/>
        </a:xfrm>
        <a:prstGeom prst="rightArrow">
          <a:avLst>
            <a:gd name="adj1" fmla="val 60000"/>
            <a:gd name="adj2" fmla="val 50000"/>
          </a:avLst>
        </a:prstGeom>
        <a:solidFill>
          <a:schemeClr val="accent5">
            <a:shade val="90000"/>
            <a:hueOff val="-208261"/>
            <a:satOff val="12005"/>
            <a:lumOff val="2574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endParaRPr lang="it-IT" sz="2800" kern="1200"/>
        </a:p>
      </dsp:txBody>
      <dsp:txXfrm>
        <a:off x="13254208" y="5941875"/>
        <a:ext cx="785718" cy="787836"/>
      </dsp:txXfrm>
    </dsp:sp>
    <dsp:sp modelId="{D05AF58C-C518-4D0F-8C05-13BA57CFACCC}">
      <dsp:nvSpPr>
        <dsp:cNvPr id="0" name=""/>
        <dsp:cNvSpPr/>
      </dsp:nvSpPr>
      <dsp:spPr>
        <a:xfrm>
          <a:off x="14842587" y="4747414"/>
          <a:ext cx="5294597" cy="3176758"/>
        </a:xfrm>
        <a:prstGeom prst="roundRect">
          <a:avLst>
            <a:gd name="adj" fmla="val 10000"/>
          </a:avLst>
        </a:prstGeom>
        <a:solidFill>
          <a:schemeClr val="accent5">
            <a:shade val="50000"/>
            <a:hueOff val="-134317"/>
            <a:satOff val="30205"/>
            <a:lumOff val="259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it-IT" sz="3500" kern="1200" dirty="0"/>
            <a:t>ATTIVITA’ DI COMUNICAZIONE DA PARTE DEI SINGOLI OPERATORI</a:t>
          </a:r>
        </a:p>
      </dsp:txBody>
      <dsp:txXfrm>
        <a:off x="14935631" y="4840458"/>
        <a:ext cx="5108509" cy="29906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9279F7-5597-4C07-9616-46A9F6B7D894}">
      <dsp:nvSpPr>
        <dsp:cNvPr id="0" name=""/>
        <dsp:cNvSpPr/>
      </dsp:nvSpPr>
      <dsp:spPr>
        <a:xfrm>
          <a:off x="2822045" y="2780241"/>
          <a:ext cx="8340725" cy="8340725"/>
        </a:xfrm>
        <a:prstGeom prst="ellipse">
          <a:avLst/>
        </a:prstGeom>
        <a:solidFill>
          <a:schemeClr val="accent5">
            <a:shade val="90000"/>
            <a:hueOff val="-208261"/>
            <a:satOff val="12005"/>
            <a:lumOff val="25741"/>
            <a:alphaOff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B954E0-6022-48E6-9190-DCAFC81227D4}">
      <dsp:nvSpPr>
        <dsp:cNvPr id="0" name=""/>
        <dsp:cNvSpPr/>
      </dsp:nvSpPr>
      <dsp:spPr>
        <a:xfrm>
          <a:off x="4490190" y="4448386"/>
          <a:ext cx="5004435" cy="5004435"/>
        </a:xfrm>
        <a:prstGeom prst="ellipse">
          <a:avLst/>
        </a:prstGeom>
        <a:solidFill>
          <a:schemeClr val="accent5">
            <a:shade val="90000"/>
            <a:hueOff val="-104131"/>
            <a:satOff val="6003"/>
            <a:lumOff val="12870"/>
            <a:alphaOff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CDDEDF-F9DC-4875-A8E9-6FB14EE478A9}">
      <dsp:nvSpPr>
        <dsp:cNvPr id="0" name=""/>
        <dsp:cNvSpPr/>
      </dsp:nvSpPr>
      <dsp:spPr>
        <a:xfrm>
          <a:off x="6158335" y="6116531"/>
          <a:ext cx="1668145" cy="1668145"/>
        </a:xfrm>
        <a:prstGeom prst="ellipse">
          <a:avLst/>
        </a:prstGeom>
        <a:solidFill>
          <a:schemeClr val="accent5">
            <a:shade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227EA2-CC35-402C-BEFE-6CF2DC092D3C}">
      <dsp:nvSpPr>
        <dsp:cNvPr id="0" name=""/>
        <dsp:cNvSpPr/>
      </dsp:nvSpPr>
      <dsp:spPr>
        <a:xfrm>
          <a:off x="12552891" y="0"/>
          <a:ext cx="4170362" cy="2432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marL="0" lvl="0" indent="0" algn="l" defTabSz="1155700">
            <a:lnSpc>
              <a:spcPct val="90000"/>
            </a:lnSpc>
            <a:spcBef>
              <a:spcPct val="0"/>
            </a:spcBef>
            <a:spcAft>
              <a:spcPct val="35000"/>
            </a:spcAft>
            <a:buNone/>
          </a:pPr>
          <a:r>
            <a:rPr lang="it-IT" sz="2600" kern="1200" dirty="0"/>
            <a:t>PRODOTTO</a:t>
          </a:r>
        </a:p>
        <a:p>
          <a:pPr marL="0" lvl="0" indent="0" algn="l" defTabSz="1155700">
            <a:lnSpc>
              <a:spcPct val="90000"/>
            </a:lnSpc>
            <a:spcBef>
              <a:spcPct val="0"/>
            </a:spcBef>
            <a:spcAft>
              <a:spcPct val="35000"/>
            </a:spcAft>
            <a:buNone/>
          </a:pPr>
          <a:r>
            <a:rPr lang="it-IT" sz="2600" kern="1200" dirty="0"/>
            <a:t>Quali sono i prodotti che la mia organizzazione offre e quanto questi sono coerenti con quanto indicato nella Carta?</a:t>
          </a:r>
        </a:p>
      </dsp:txBody>
      <dsp:txXfrm>
        <a:off x="12552891" y="0"/>
        <a:ext cx="4170362" cy="2432711"/>
      </dsp:txXfrm>
    </dsp:sp>
    <dsp:sp modelId="{66AE5D5D-A38A-4A5B-AC20-B654217B6765}">
      <dsp:nvSpPr>
        <dsp:cNvPr id="0" name=""/>
        <dsp:cNvSpPr/>
      </dsp:nvSpPr>
      <dsp:spPr>
        <a:xfrm>
          <a:off x="11510301" y="1216355"/>
          <a:ext cx="1042590"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B4DB06-D031-4B23-BB5D-2436896B0BD8}">
      <dsp:nvSpPr>
        <dsp:cNvPr id="0" name=""/>
        <dsp:cNvSpPr/>
      </dsp:nvSpPr>
      <dsp:spPr>
        <a:xfrm rot="5400000">
          <a:off x="6382840" y="1827313"/>
          <a:ext cx="5732858" cy="4513722"/>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55D3E8-F303-4CA1-B0CE-33D7F206CEE4}">
      <dsp:nvSpPr>
        <dsp:cNvPr id="0" name=""/>
        <dsp:cNvSpPr/>
      </dsp:nvSpPr>
      <dsp:spPr>
        <a:xfrm>
          <a:off x="12552891" y="2432711"/>
          <a:ext cx="4170362" cy="2432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marL="0" lvl="0" indent="0" algn="l" defTabSz="1155700">
            <a:lnSpc>
              <a:spcPct val="90000"/>
            </a:lnSpc>
            <a:spcBef>
              <a:spcPct val="0"/>
            </a:spcBef>
            <a:spcAft>
              <a:spcPct val="35000"/>
            </a:spcAft>
            <a:buNone/>
          </a:pPr>
          <a:r>
            <a:rPr lang="it-IT" sz="2600" kern="1200" dirty="0"/>
            <a:t>CONTESTO</a:t>
          </a:r>
        </a:p>
        <a:p>
          <a:pPr marL="0" lvl="0" indent="0" algn="l" defTabSz="1155700">
            <a:lnSpc>
              <a:spcPct val="90000"/>
            </a:lnSpc>
            <a:spcBef>
              <a:spcPct val="0"/>
            </a:spcBef>
            <a:spcAft>
              <a:spcPct val="35000"/>
            </a:spcAft>
            <a:buNone/>
          </a:pPr>
          <a:r>
            <a:rPr lang="it-IT" sz="2600" kern="1200" dirty="0"/>
            <a:t>In che modo la mia organizzazione è presente e opera nel contesto di lavoro, coerentemente con la Carta?</a:t>
          </a:r>
        </a:p>
      </dsp:txBody>
      <dsp:txXfrm>
        <a:off x="12552891" y="2432711"/>
        <a:ext cx="4170362" cy="2432711"/>
      </dsp:txXfrm>
    </dsp:sp>
    <dsp:sp modelId="{F859A47F-CD8D-4C33-BB98-477BC1FFCB87}">
      <dsp:nvSpPr>
        <dsp:cNvPr id="0" name=""/>
        <dsp:cNvSpPr/>
      </dsp:nvSpPr>
      <dsp:spPr>
        <a:xfrm>
          <a:off x="11510301" y="3649067"/>
          <a:ext cx="1042590"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1548E7-08A9-491D-825D-EF87D75A017C}">
      <dsp:nvSpPr>
        <dsp:cNvPr id="0" name=""/>
        <dsp:cNvSpPr/>
      </dsp:nvSpPr>
      <dsp:spPr>
        <a:xfrm rot="5400000">
          <a:off x="7613375" y="4222075"/>
          <a:ext cx="4467292" cy="3318218"/>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A0BB99-9306-41F4-8DEF-45124A634368}">
      <dsp:nvSpPr>
        <dsp:cNvPr id="0" name=""/>
        <dsp:cNvSpPr/>
      </dsp:nvSpPr>
      <dsp:spPr>
        <a:xfrm>
          <a:off x="12552891" y="4865423"/>
          <a:ext cx="4170362" cy="2432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912" tIns="33020" rIns="33020" bIns="33020" numCol="1" spcCol="1270" anchor="ctr" anchorCtr="0">
          <a:noAutofit/>
        </a:bodyPr>
        <a:lstStyle/>
        <a:p>
          <a:pPr marL="0" lvl="0" indent="0" algn="l" defTabSz="1155700">
            <a:lnSpc>
              <a:spcPct val="90000"/>
            </a:lnSpc>
            <a:spcBef>
              <a:spcPct val="0"/>
            </a:spcBef>
            <a:spcAft>
              <a:spcPct val="35000"/>
            </a:spcAft>
            <a:buNone/>
          </a:pPr>
          <a:r>
            <a:rPr lang="it-IT" sz="2600" kern="1200" dirty="0"/>
            <a:t>COMUNICAZIONE</a:t>
          </a:r>
        </a:p>
        <a:p>
          <a:pPr marL="0" lvl="0" indent="0" algn="l" defTabSz="1155700">
            <a:lnSpc>
              <a:spcPct val="90000"/>
            </a:lnSpc>
            <a:spcBef>
              <a:spcPct val="0"/>
            </a:spcBef>
            <a:spcAft>
              <a:spcPct val="35000"/>
            </a:spcAft>
            <a:buNone/>
          </a:pPr>
          <a:r>
            <a:rPr lang="it-IT" sz="2600" kern="1200" dirty="0"/>
            <a:t>Come comunico i miei principi e come racconto all’ospite i valori indicati nella Carta?</a:t>
          </a:r>
        </a:p>
      </dsp:txBody>
      <dsp:txXfrm>
        <a:off x="12552891" y="4865423"/>
        <a:ext cx="4170362" cy="2432711"/>
      </dsp:txXfrm>
    </dsp:sp>
    <dsp:sp modelId="{6A4EBB79-D8D0-439E-B2C8-9AB9CB3BF38F}">
      <dsp:nvSpPr>
        <dsp:cNvPr id="0" name=""/>
        <dsp:cNvSpPr/>
      </dsp:nvSpPr>
      <dsp:spPr>
        <a:xfrm>
          <a:off x="11510301" y="6081778"/>
          <a:ext cx="1042590"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2B954C-C601-45C3-8896-3058819CDC51}">
      <dsp:nvSpPr>
        <dsp:cNvPr id="0" name=""/>
        <dsp:cNvSpPr/>
      </dsp:nvSpPr>
      <dsp:spPr>
        <a:xfrm rot="5400000">
          <a:off x="8845439" y="6614890"/>
          <a:ext cx="3191717" cy="2122714"/>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1pPr>
            <a:lvl2pPr marL="914400" marR="0" lvl="1"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2pPr>
            <a:lvl3pPr marL="1371600" marR="0" lvl="2"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3pPr>
            <a:lvl4pPr marL="1828800" marR="0" lvl="3"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4pPr>
            <a:lvl5pPr marL="2286000" marR="0" lvl="4"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5pPr>
            <a:lvl6pPr marL="2743200" marR="0" lvl="5"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6pPr>
            <a:lvl7pPr marL="3200400" marR="0" lvl="6"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7pPr>
            <a:lvl8pPr marL="3657600" marR="0" lvl="7"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8pPr>
            <a:lvl9pPr marL="4114800" marR="0" lvl="8"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 name="Google Shape;5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0916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168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6102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4958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8273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5705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4106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69109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228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4478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13585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6531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7517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0703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9302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2563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1616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7896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www.toscanapromozione.it" TargetMode="Externa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olo e sottotitolo" type="title">
  <p:cSld name="TITLE">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1778000" y="2298700"/>
            <a:ext cx="20828000" cy="4648200"/>
          </a:xfrm>
          <a:prstGeom prst="rect">
            <a:avLst/>
          </a:prstGeom>
          <a:noFill/>
          <a:ln>
            <a:noFill/>
          </a:ln>
        </p:spPr>
        <p:txBody>
          <a:bodyPr spcFirstLastPara="1" wrap="square" lIns="50800" tIns="50800" rIns="50800" bIns="50800" anchor="b"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1" name="Google Shape;11;p26"/>
          <p:cNvSpPr txBox="1">
            <a:spLocks noGrp="1"/>
          </p:cNvSpPr>
          <p:nvPr>
            <p:ph type="body" idx="1"/>
          </p:nvPr>
        </p:nvSpPr>
        <p:spPr>
          <a:xfrm>
            <a:off x="1778000" y="7073900"/>
            <a:ext cx="20828000" cy="1587500"/>
          </a:xfrm>
          <a:prstGeom prst="rect">
            <a:avLst/>
          </a:prstGeom>
          <a:noFill/>
          <a:ln>
            <a:noFill/>
          </a:ln>
        </p:spPr>
        <p:txBody>
          <a:bodyPr spcFirstLastPara="1" wrap="square" lIns="50800" tIns="50800" rIns="50800" bIns="50800" anchor="t" anchorCtr="0">
            <a:normAutofit/>
          </a:bodyPr>
          <a:lstStyle>
            <a:lvl1pPr marL="457200" lvl="0" indent="-228600" algn="ctr">
              <a:lnSpc>
                <a:spcPct val="100000"/>
              </a:lnSpc>
              <a:spcBef>
                <a:spcPts val="0"/>
              </a:spcBef>
              <a:spcAft>
                <a:spcPts val="0"/>
              </a:spcAft>
              <a:buClr>
                <a:srgbClr val="000000"/>
              </a:buClr>
              <a:buSzPts val="5400"/>
              <a:buFont typeface="Helvetica Neue"/>
              <a:buNone/>
              <a:defRPr sz="5400"/>
            </a:lvl1pPr>
            <a:lvl2pPr marL="914400" lvl="1" indent="-228600" algn="ctr">
              <a:lnSpc>
                <a:spcPct val="100000"/>
              </a:lnSpc>
              <a:spcBef>
                <a:spcPts val="0"/>
              </a:spcBef>
              <a:spcAft>
                <a:spcPts val="0"/>
              </a:spcAft>
              <a:buClr>
                <a:srgbClr val="000000"/>
              </a:buClr>
              <a:buSzPts val="5400"/>
              <a:buFont typeface="Helvetica Neue"/>
              <a:buNone/>
              <a:defRPr sz="5400"/>
            </a:lvl2pPr>
            <a:lvl3pPr marL="1371600" lvl="2" indent="-228600" algn="ctr">
              <a:lnSpc>
                <a:spcPct val="100000"/>
              </a:lnSpc>
              <a:spcBef>
                <a:spcPts val="0"/>
              </a:spcBef>
              <a:spcAft>
                <a:spcPts val="0"/>
              </a:spcAft>
              <a:buClr>
                <a:srgbClr val="000000"/>
              </a:buClr>
              <a:buSzPts val="5400"/>
              <a:buFont typeface="Helvetica Neue"/>
              <a:buNone/>
              <a:defRPr sz="5400"/>
            </a:lvl3pPr>
            <a:lvl4pPr marL="1828800" lvl="3" indent="-228600" algn="ctr">
              <a:lnSpc>
                <a:spcPct val="100000"/>
              </a:lnSpc>
              <a:spcBef>
                <a:spcPts val="0"/>
              </a:spcBef>
              <a:spcAft>
                <a:spcPts val="0"/>
              </a:spcAft>
              <a:buClr>
                <a:srgbClr val="000000"/>
              </a:buClr>
              <a:buSzPts val="5400"/>
              <a:buFont typeface="Helvetica Neue"/>
              <a:buNone/>
              <a:defRPr sz="5400"/>
            </a:lvl4pPr>
            <a:lvl5pPr marL="2286000" lvl="4" indent="-228600" algn="ctr">
              <a:lnSpc>
                <a:spcPct val="100000"/>
              </a:lnSpc>
              <a:spcBef>
                <a:spcPts val="0"/>
              </a:spcBef>
              <a:spcAft>
                <a:spcPts val="0"/>
              </a:spcAft>
              <a:buClr>
                <a:srgbClr val="000000"/>
              </a:buClr>
              <a:buSzPts val="5400"/>
              <a:buFont typeface="Helvetica Neue"/>
              <a:buNone/>
              <a:defRPr sz="54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12" name="Google Shape;12;p26"/>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Foto - 3 per pagina">
  <p:cSld name="Foto - 3 per pagina">
    <p:spTree>
      <p:nvGrpSpPr>
        <p:cNvPr id="1" name="Shape 44"/>
        <p:cNvGrpSpPr/>
        <p:nvPr/>
      </p:nvGrpSpPr>
      <p:grpSpPr>
        <a:xfrm>
          <a:off x="0" y="0"/>
          <a:ext cx="0" cy="0"/>
          <a:chOff x="0" y="0"/>
          <a:chExt cx="0" cy="0"/>
        </a:xfrm>
      </p:grpSpPr>
      <p:sp>
        <p:nvSpPr>
          <p:cNvPr id="45" name="Google Shape;45;p35"/>
          <p:cNvSpPr>
            <a:spLocks noGrp="1"/>
          </p:cNvSpPr>
          <p:nvPr>
            <p:ph type="pic" idx="2"/>
          </p:nvPr>
        </p:nvSpPr>
        <p:spPr>
          <a:xfrm>
            <a:off x="15681340" y="7035800"/>
            <a:ext cx="8396680" cy="5600700"/>
          </a:xfrm>
          <a:prstGeom prst="rect">
            <a:avLst/>
          </a:prstGeom>
          <a:noFill/>
          <a:ln>
            <a:noFill/>
          </a:ln>
        </p:spPr>
      </p:sp>
      <p:sp>
        <p:nvSpPr>
          <p:cNvPr id="46" name="Google Shape;46;p35"/>
          <p:cNvSpPr>
            <a:spLocks noGrp="1"/>
          </p:cNvSpPr>
          <p:nvPr>
            <p:ph type="pic" idx="3"/>
          </p:nvPr>
        </p:nvSpPr>
        <p:spPr>
          <a:xfrm>
            <a:off x="15290800" y="1130300"/>
            <a:ext cx="8331200" cy="5554134"/>
          </a:xfrm>
          <a:prstGeom prst="rect">
            <a:avLst/>
          </a:prstGeom>
          <a:noFill/>
          <a:ln>
            <a:noFill/>
          </a:ln>
        </p:spPr>
      </p:sp>
      <p:sp>
        <p:nvSpPr>
          <p:cNvPr id="47" name="Google Shape;47;p35"/>
          <p:cNvSpPr>
            <a:spLocks noGrp="1"/>
          </p:cNvSpPr>
          <p:nvPr>
            <p:ph type="pic" idx="4"/>
          </p:nvPr>
        </p:nvSpPr>
        <p:spPr>
          <a:xfrm>
            <a:off x="-304800" y="1130300"/>
            <a:ext cx="17202150" cy="11468100"/>
          </a:xfrm>
          <a:prstGeom prst="rect">
            <a:avLst/>
          </a:prstGeom>
          <a:noFill/>
          <a:ln>
            <a:noFill/>
          </a:ln>
        </p:spPr>
      </p:sp>
      <p:sp>
        <p:nvSpPr>
          <p:cNvPr id="48" name="Google Shape;48;p35"/>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itazione">
  <p:cSld name="Citazione">
    <p:spTree>
      <p:nvGrpSpPr>
        <p:cNvPr id="1" name="Shape 49"/>
        <p:cNvGrpSpPr/>
        <p:nvPr/>
      </p:nvGrpSpPr>
      <p:grpSpPr>
        <a:xfrm>
          <a:off x="0" y="0"/>
          <a:ext cx="0" cy="0"/>
          <a:chOff x="0" y="0"/>
          <a:chExt cx="0" cy="0"/>
        </a:xfrm>
      </p:grpSpPr>
      <p:sp>
        <p:nvSpPr>
          <p:cNvPr id="50" name="Google Shape;50;p36"/>
          <p:cNvSpPr txBox="1">
            <a:spLocks noGrp="1"/>
          </p:cNvSpPr>
          <p:nvPr>
            <p:ph type="body" idx="1"/>
          </p:nvPr>
        </p:nvSpPr>
        <p:spPr>
          <a:xfrm>
            <a:off x="2387600" y="8953500"/>
            <a:ext cx="19621500" cy="585521"/>
          </a:xfrm>
          <a:prstGeom prst="rect">
            <a:avLst/>
          </a:prstGeom>
          <a:noFill/>
          <a:ln>
            <a:noFill/>
          </a:ln>
        </p:spPr>
        <p:txBody>
          <a:bodyPr spcFirstLastPara="1" wrap="square" lIns="50800" tIns="50800" rIns="50800" bIns="50800" anchor="t" anchorCtr="0">
            <a:normAutofit/>
          </a:bodyPr>
          <a:lstStyle>
            <a:lvl1pPr marL="457200" lvl="0" indent="-228600" algn="ctr">
              <a:lnSpc>
                <a:spcPct val="100000"/>
              </a:lnSpc>
              <a:spcBef>
                <a:spcPts val="0"/>
              </a:spcBef>
              <a:spcAft>
                <a:spcPts val="0"/>
              </a:spcAft>
              <a:buClr>
                <a:srgbClr val="000000"/>
              </a:buClr>
              <a:buSzPts val="3200"/>
              <a:buFont typeface="Helvetica Neue"/>
              <a:buNone/>
              <a:defRPr sz="3200" i="1"/>
            </a:lvl1pPr>
            <a:lvl2pPr marL="914400" lvl="1" indent="-482600" algn="ctr">
              <a:lnSpc>
                <a:spcPct val="100000"/>
              </a:lnSpc>
              <a:spcBef>
                <a:spcPts val="0"/>
              </a:spcBef>
              <a:spcAft>
                <a:spcPts val="0"/>
              </a:spcAft>
              <a:buClr>
                <a:srgbClr val="000000"/>
              </a:buClr>
              <a:buSzPts val="4000"/>
              <a:buFont typeface="Helvetica Neue"/>
              <a:buChar char="•"/>
              <a:defRPr sz="3200" i="1"/>
            </a:lvl2pPr>
            <a:lvl3pPr marL="1371600" lvl="2" indent="-482600" algn="ctr">
              <a:lnSpc>
                <a:spcPct val="100000"/>
              </a:lnSpc>
              <a:spcBef>
                <a:spcPts val="0"/>
              </a:spcBef>
              <a:spcAft>
                <a:spcPts val="0"/>
              </a:spcAft>
              <a:buClr>
                <a:srgbClr val="000000"/>
              </a:buClr>
              <a:buSzPts val="4000"/>
              <a:buFont typeface="Helvetica Neue"/>
              <a:buChar char="•"/>
              <a:defRPr sz="3200" i="1"/>
            </a:lvl3pPr>
            <a:lvl4pPr marL="1828800" lvl="3" indent="-482600" algn="ctr">
              <a:lnSpc>
                <a:spcPct val="100000"/>
              </a:lnSpc>
              <a:spcBef>
                <a:spcPts val="0"/>
              </a:spcBef>
              <a:spcAft>
                <a:spcPts val="0"/>
              </a:spcAft>
              <a:buClr>
                <a:srgbClr val="000000"/>
              </a:buClr>
              <a:buSzPts val="4000"/>
              <a:buFont typeface="Helvetica Neue"/>
              <a:buChar char="•"/>
              <a:defRPr sz="3200" i="1"/>
            </a:lvl4pPr>
            <a:lvl5pPr marL="2286000" lvl="4" indent="-482600" algn="ctr">
              <a:lnSpc>
                <a:spcPct val="100000"/>
              </a:lnSpc>
              <a:spcBef>
                <a:spcPts val="0"/>
              </a:spcBef>
              <a:spcAft>
                <a:spcPts val="0"/>
              </a:spcAft>
              <a:buClr>
                <a:srgbClr val="000000"/>
              </a:buClr>
              <a:buSzPts val="4000"/>
              <a:buFont typeface="Helvetica Neue"/>
              <a:buChar char="•"/>
              <a:defRPr sz="3200" i="1"/>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51" name="Google Shape;51;p36"/>
          <p:cNvSpPr txBox="1">
            <a:spLocks noGrp="1"/>
          </p:cNvSpPr>
          <p:nvPr>
            <p:ph type="body" idx="2"/>
          </p:nvPr>
        </p:nvSpPr>
        <p:spPr>
          <a:xfrm>
            <a:off x="2387600" y="6076950"/>
            <a:ext cx="19621500" cy="825500"/>
          </a:xfrm>
          <a:prstGeom prst="rect">
            <a:avLst/>
          </a:prstGeom>
          <a:noFill/>
          <a:ln>
            <a:noFill/>
          </a:ln>
        </p:spPr>
        <p:txBody>
          <a:bodyPr spcFirstLastPara="1" wrap="square" lIns="50800" tIns="50800" rIns="50800" bIns="50800" anchor="ctr" anchorCtr="0">
            <a:normAutofit/>
          </a:bodyPr>
          <a:lstStyle>
            <a:lvl1pPr marL="457200" lvl="0" indent="-371475" algn="l">
              <a:lnSpc>
                <a:spcPct val="100000"/>
              </a:lnSpc>
              <a:spcBef>
                <a:spcPts val="5900"/>
              </a:spcBef>
              <a:spcAft>
                <a:spcPts val="0"/>
              </a:spcAft>
              <a:buClr>
                <a:srgbClr val="000000"/>
              </a:buClr>
              <a:buSzPts val="2250"/>
              <a:buChar char="•"/>
              <a:defRPr/>
            </a:lvl1pPr>
            <a:lvl2pPr marL="914400" lvl="1" indent="-371475" algn="l">
              <a:lnSpc>
                <a:spcPct val="100000"/>
              </a:lnSpc>
              <a:spcBef>
                <a:spcPts val="5900"/>
              </a:spcBef>
              <a:spcAft>
                <a:spcPts val="0"/>
              </a:spcAft>
              <a:buClr>
                <a:srgbClr val="000000"/>
              </a:buClr>
              <a:buSzPts val="2250"/>
              <a:buChar char="•"/>
              <a:defRPr/>
            </a:lvl2pPr>
            <a:lvl3pPr marL="1371600" lvl="2" indent="-371475" algn="l">
              <a:lnSpc>
                <a:spcPct val="100000"/>
              </a:lnSpc>
              <a:spcBef>
                <a:spcPts val="5900"/>
              </a:spcBef>
              <a:spcAft>
                <a:spcPts val="0"/>
              </a:spcAft>
              <a:buClr>
                <a:srgbClr val="000000"/>
              </a:buClr>
              <a:buSzPts val="2250"/>
              <a:buChar char="•"/>
              <a:defRPr/>
            </a:lvl3pPr>
            <a:lvl4pPr marL="1828800" lvl="3" indent="-371475" algn="l">
              <a:lnSpc>
                <a:spcPct val="100000"/>
              </a:lnSpc>
              <a:spcBef>
                <a:spcPts val="5900"/>
              </a:spcBef>
              <a:spcAft>
                <a:spcPts val="0"/>
              </a:spcAft>
              <a:buClr>
                <a:srgbClr val="000000"/>
              </a:buClr>
              <a:buSzPts val="2250"/>
              <a:buChar char="•"/>
              <a:defRPr/>
            </a:lvl4pPr>
            <a:lvl5pPr marL="2286000" lvl="4" indent="-371475" algn="l">
              <a:lnSpc>
                <a:spcPct val="100000"/>
              </a:lnSpc>
              <a:spcBef>
                <a:spcPts val="5900"/>
              </a:spcBef>
              <a:spcAft>
                <a:spcPts val="0"/>
              </a:spcAft>
              <a:buClr>
                <a:srgbClr val="000000"/>
              </a:buClr>
              <a:buSzPts val="2250"/>
              <a:buChar char="•"/>
              <a:defRPr/>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52" name="Google Shape;52;p36"/>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to">
  <p:cSld name="Foto">
    <p:spTree>
      <p:nvGrpSpPr>
        <p:cNvPr id="1" name="Shape 53"/>
        <p:cNvGrpSpPr/>
        <p:nvPr/>
      </p:nvGrpSpPr>
      <p:grpSpPr>
        <a:xfrm>
          <a:off x="0" y="0"/>
          <a:ext cx="0" cy="0"/>
          <a:chOff x="0" y="0"/>
          <a:chExt cx="0" cy="0"/>
        </a:xfrm>
      </p:grpSpPr>
      <p:sp>
        <p:nvSpPr>
          <p:cNvPr id="54" name="Google Shape;54;p37"/>
          <p:cNvSpPr>
            <a:spLocks noGrp="1"/>
          </p:cNvSpPr>
          <p:nvPr>
            <p:ph type="pic" idx="2"/>
          </p:nvPr>
        </p:nvSpPr>
        <p:spPr>
          <a:xfrm>
            <a:off x="0" y="0"/>
            <a:ext cx="24384000" cy="16264468"/>
          </a:xfrm>
          <a:prstGeom prst="rect">
            <a:avLst/>
          </a:prstGeom>
          <a:noFill/>
          <a:ln>
            <a:noFill/>
          </a:ln>
        </p:spPr>
      </p:sp>
      <p:sp>
        <p:nvSpPr>
          <p:cNvPr id="55" name="Google Shape;55;p37"/>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uoto" type="tx">
  <p:cSld name="TITLE_AND_BODY">
    <p:bg>
      <p:bgPr>
        <a:blipFill rotWithShape="1">
          <a:blip r:embed="rId2" cstate="email">
            <a:alphaModFix/>
            <a:extLst>
              <a:ext uri="{28A0092B-C50C-407E-A947-70E740481C1C}">
                <a14:useLocalDpi xmlns:a14="http://schemas.microsoft.com/office/drawing/2010/main"/>
              </a:ext>
            </a:extLst>
          </a:blip>
          <a:tile tx="0" ty="0" sx="100000" sy="100000" flip="none" algn="tl"/>
        </a:blipFill>
        <a:effectLst/>
      </p:bgPr>
    </p:bg>
    <p:spTree>
      <p:nvGrpSpPr>
        <p:cNvPr id="1" name="Shape 13"/>
        <p:cNvGrpSpPr/>
        <p:nvPr/>
      </p:nvGrpSpPr>
      <p:grpSpPr>
        <a:xfrm>
          <a:off x="0" y="0"/>
          <a:ext cx="0" cy="0"/>
          <a:chOff x="0" y="0"/>
          <a:chExt cx="0" cy="0"/>
        </a:xfrm>
      </p:grpSpPr>
      <p:sp>
        <p:nvSpPr>
          <p:cNvPr id="14" name="Google Shape;14;p27"/>
          <p:cNvSpPr txBox="1"/>
          <p:nvPr/>
        </p:nvSpPr>
        <p:spPr>
          <a:xfrm>
            <a:off x="3357436" y="12953800"/>
            <a:ext cx="237798" cy="6350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0000FF"/>
              </a:buClr>
              <a:buSzPts val="3500"/>
              <a:buFont typeface="Montserrat"/>
              <a:buNone/>
            </a:pPr>
            <a:r>
              <a:rPr lang="it-IT" sz="3500" b="1" i="0" u="sng" strike="noStrike" cap="none">
                <a:solidFill>
                  <a:srgbClr val="0000FF"/>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 </a:t>
            </a:r>
            <a:endParaRPr/>
          </a:p>
        </p:txBody>
      </p:sp>
      <p:sp>
        <p:nvSpPr>
          <p:cNvPr id="15" name="Google Shape;15;p27"/>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Foto - Orizzontale">
  <p:cSld name="Foto - Orizzontale">
    <p:spTree>
      <p:nvGrpSpPr>
        <p:cNvPr id="1" name="Shape 16"/>
        <p:cNvGrpSpPr/>
        <p:nvPr/>
      </p:nvGrpSpPr>
      <p:grpSpPr>
        <a:xfrm>
          <a:off x="0" y="0"/>
          <a:ext cx="0" cy="0"/>
          <a:chOff x="0" y="0"/>
          <a:chExt cx="0" cy="0"/>
        </a:xfrm>
      </p:grpSpPr>
      <p:sp>
        <p:nvSpPr>
          <p:cNvPr id="17" name="Google Shape;17;p28"/>
          <p:cNvSpPr>
            <a:spLocks noGrp="1"/>
          </p:cNvSpPr>
          <p:nvPr>
            <p:ph type="pic" idx="2"/>
          </p:nvPr>
        </p:nvSpPr>
        <p:spPr>
          <a:xfrm>
            <a:off x="3124200" y="-38100"/>
            <a:ext cx="18135600" cy="12096699"/>
          </a:xfrm>
          <a:prstGeom prst="rect">
            <a:avLst/>
          </a:prstGeom>
          <a:noFill/>
          <a:ln>
            <a:noFill/>
          </a:ln>
        </p:spPr>
      </p:sp>
      <p:sp>
        <p:nvSpPr>
          <p:cNvPr id="18" name="Google Shape;18;p28"/>
          <p:cNvSpPr txBox="1">
            <a:spLocks noGrp="1"/>
          </p:cNvSpPr>
          <p:nvPr>
            <p:ph type="title"/>
          </p:nvPr>
        </p:nvSpPr>
        <p:spPr>
          <a:xfrm>
            <a:off x="635000" y="9512300"/>
            <a:ext cx="23114000" cy="2006600"/>
          </a:xfrm>
          <a:prstGeom prst="rect">
            <a:avLst/>
          </a:prstGeom>
          <a:noFill/>
          <a:ln>
            <a:noFill/>
          </a:ln>
        </p:spPr>
        <p:txBody>
          <a:bodyPr spcFirstLastPara="1" wrap="square" lIns="50800" tIns="50800" rIns="50800" bIns="50800" anchor="b"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9" name="Google Shape;19;p28"/>
          <p:cNvSpPr txBox="1">
            <a:spLocks noGrp="1"/>
          </p:cNvSpPr>
          <p:nvPr>
            <p:ph type="body" idx="1"/>
          </p:nvPr>
        </p:nvSpPr>
        <p:spPr>
          <a:xfrm>
            <a:off x="635000" y="11442700"/>
            <a:ext cx="23114000" cy="1587500"/>
          </a:xfrm>
          <a:prstGeom prst="rect">
            <a:avLst/>
          </a:prstGeom>
          <a:noFill/>
          <a:ln>
            <a:noFill/>
          </a:ln>
        </p:spPr>
        <p:txBody>
          <a:bodyPr spcFirstLastPara="1" wrap="square" lIns="50800" tIns="50800" rIns="50800" bIns="50800" anchor="t" anchorCtr="0">
            <a:normAutofit/>
          </a:bodyPr>
          <a:lstStyle>
            <a:lvl1pPr marL="457200" lvl="0" indent="-228600" algn="ctr">
              <a:lnSpc>
                <a:spcPct val="100000"/>
              </a:lnSpc>
              <a:spcBef>
                <a:spcPts val="0"/>
              </a:spcBef>
              <a:spcAft>
                <a:spcPts val="0"/>
              </a:spcAft>
              <a:buClr>
                <a:srgbClr val="000000"/>
              </a:buClr>
              <a:buSzPts val="5400"/>
              <a:buFont typeface="Helvetica Neue"/>
              <a:buNone/>
              <a:defRPr sz="5400"/>
            </a:lvl1pPr>
            <a:lvl2pPr marL="914400" lvl="1" indent="-228600" algn="ctr">
              <a:lnSpc>
                <a:spcPct val="100000"/>
              </a:lnSpc>
              <a:spcBef>
                <a:spcPts val="0"/>
              </a:spcBef>
              <a:spcAft>
                <a:spcPts val="0"/>
              </a:spcAft>
              <a:buClr>
                <a:srgbClr val="000000"/>
              </a:buClr>
              <a:buSzPts val="5400"/>
              <a:buFont typeface="Helvetica Neue"/>
              <a:buNone/>
              <a:defRPr sz="5400"/>
            </a:lvl2pPr>
            <a:lvl3pPr marL="1371600" lvl="2" indent="-228600" algn="ctr">
              <a:lnSpc>
                <a:spcPct val="100000"/>
              </a:lnSpc>
              <a:spcBef>
                <a:spcPts val="0"/>
              </a:spcBef>
              <a:spcAft>
                <a:spcPts val="0"/>
              </a:spcAft>
              <a:buClr>
                <a:srgbClr val="000000"/>
              </a:buClr>
              <a:buSzPts val="5400"/>
              <a:buFont typeface="Helvetica Neue"/>
              <a:buNone/>
              <a:defRPr sz="5400"/>
            </a:lvl3pPr>
            <a:lvl4pPr marL="1828800" lvl="3" indent="-228600" algn="ctr">
              <a:lnSpc>
                <a:spcPct val="100000"/>
              </a:lnSpc>
              <a:spcBef>
                <a:spcPts val="0"/>
              </a:spcBef>
              <a:spcAft>
                <a:spcPts val="0"/>
              </a:spcAft>
              <a:buClr>
                <a:srgbClr val="000000"/>
              </a:buClr>
              <a:buSzPts val="5400"/>
              <a:buFont typeface="Helvetica Neue"/>
              <a:buNone/>
              <a:defRPr sz="5400"/>
            </a:lvl4pPr>
            <a:lvl5pPr marL="2286000" lvl="4" indent="-228600" algn="ctr">
              <a:lnSpc>
                <a:spcPct val="100000"/>
              </a:lnSpc>
              <a:spcBef>
                <a:spcPts val="0"/>
              </a:spcBef>
              <a:spcAft>
                <a:spcPts val="0"/>
              </a:spcAft>
              <a:buClr>
                <a:srgbClr val="000000"/>
              </a:buClr>
              <a:buSzPts val="5400"/>
              <a:buFont typeface="Helvetica Neue"/>
              <a:buNone/>
              <a:defRPr sz="54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20" name="Google Shape;20;p28"/>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olo - Centrato">
  <p:cSld name="Titolo - Centrato">
    <p:spTree>
      <p:nvGrpSpPr>
        <p:cNvPr id="1" name="Shape 21"/>
        <p:cNvGrpSpPr/>
        <p:nvPr/>
      </p:nvGrpSpPr>
      <p:grpSpPr>
        <a:xfrm>
          <a:off x="0" y="0"/>
          <a:ext cx="0" cy="0"/>
          <a:chOff x="0" y="0"/>
          <a:chExt cx="0" cy="0"/>
        </a:xfrm>
      </p:grpSpPr>
      <p:sp>
        <p:nvSpPr>
          <p:cNvPr id="22" name="Google Shape;22;p29"/>
          <p:cNvSpPr txBox="1">
            <a:spLocks noGrp="1"/>
          </p:cNvSpPr>
          <p:nvPr>
            <p:ph type="title"/>
          </p:nvPr>
        </p:nvSpPr>
        <p:spPr>
          <a:xfrm>
            <a:off x="1778000" y="4533900"/>
            <a:ext cx="20828000" cy="46482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3" name="Google Shape;23;p29"/>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oto - Verticale">
  <p:cSld name="Foto - Verticale">
    <p:spTree>
      <p:nvGrpSpPr>
        <p:cNvPr id="1" name="Shape 24"/>
        <p:cNvGrpSpPr/>
        <p:nvPr/>
      </p:nvGrpSpPr>
      <p:grpSpPr>
        <a:xfrm>
          <a:off x="0" y="0"/>
          <a:ext cx="0" cy="0"/>
          <a:chOff x="0" y="0"/>
          <a:chExt cx="0" cy="0"/>
        </a:xfrm>
      </p:grpSpPr>
      <p:sp>
        <p:nvSpPr>
          <p:cNvPr id="25" name="Google Shape;25;p30"/>
          <p:cNvSpPr>
            <a:spLocks noGrp="1"/>
          </p:cNvSpPr>
          <p:nvPr>
            <p:ph type="pic" idx="2"/>
          </p:nvPr>
        </p:nvSpPr>
        <p:spPr>
          <a:xfrm>
            <a:off x="7950200" y="1104900"/>
            <a:ext cx="17259302" cy="11506201"/>
          </a:xfrm>
          <a:prstGeom prst="rect">
            <a:avLst/>
          </a:prstGeom>
          <a:noFill/>
          <a:ln>
            <a:noFill/>
          </a:ln>
        </p:spPr>
      </p:sp>
      <p:sp>
        <p:nvSpPr>
          <p:cNvPr id="26" name="Google Shape;26;p30"/>
          <p:cNvSpPr txBox="1">
            <a:spLocks noGrp="1"/>
          </p:cNvSpPr>
          <p:nvPr>
            <p:ph type="title"/>
          </p:nvPr>
        </p:nvSpPr>
        <p:spPr>
          <a:xfrm>
            <a:off x="1651000" y="952500"/>
            <a:ext cx="10223500" cy="5549900"/>
          </a:xfrm>
          <a:prstGeom prst="rect">
            <a:avLst/>
          </a:prstGeom>
          <a:noFill/>
          <a:ln>
            <a:noFill/>
          </a:ln>
        </p:spPr>
        <p:txBody>
          <a:bodyPr spcFirstLastPara="1" wrap="square" lIns="50800" tIns="50800" rIns="50800" bIns="50800" anchor="b" anchorCtr="0">
            <a:normAutofit/>
          </a:bodyPr>
          <a:lstStyle>
            <a:lvl1pPr lvl="0" algn="ctr">
              <a:lnSpc>
                <a:spcPct val="100000"/>
              </a:lnSpc>
              <a:spcBef>
                <a:spcPts val="0"/>
              </a:spcBef>
              <a:spcAft>
                <a:spcPts val="0"/>
              </a:spcAft>
              <a:buClr>
                <a:srgbClr val="000000"/>
              </a:buClr>
              <a:buSzPts val="8400"/>
              <a:buFont typeface="Helvetica Neue"/>
              <a:buNone/>
              <a:defRPr sz="84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7" name="Google Shape;27;p30"/>
          <p:cNvSpPr txBox="1">
            <a:spLocks noGrp="1"/>
          </p:cNvSpPr>
          <p:nvPr>
            <p:ph type="body" idx="1"/>
          </p:nvPr>
        </p:nvSpPr>
        <p:spPr>
          <a:xfrm>
            <a:off x="1651000" y="6527800"/>
            <a:ext cx="10223500" cy="5727700"/>
          </a:xfrm>
          <a:prstGeom prst="rect">
            <a:avLst/>
          </a:prstGeom>
          <a:noFill/>
          <a:ln>
            <a:noFill/>
          </a:ln>
        </p:spPr>
        <p:txBody>
          <a:bodyPr spcFirstLastPara="1" wrap="square" lIns="50800" tIns="50800" rIns="50800" bIns="50800" anchor="t" anchorCtr="0">
            <a:normAutofit/>
          </a:bodyPr>
          <a:lstStyle>
            <a:lvl1pPr marL="457200" lvl="0" indent="-228600" algn="ctr">
              <a:lnSpc>
                <a:spcPct val="100000"/>
              </a:lnSpc>
              <a:spcBef>
                <a:spcPts val="0"/>
              </a:spcBef>
              <a:spcAft>
                <a:spcPts val="0"/>
              </a:spcAft>
              <a:buClr>
                <a:srgbClr val="000000"/>
              </a:buClr>
              <a:buSzPts val="5400"/>
              <a:buFont typeface="Helvetica Neue"/>
              <a:buNone/>
              <a:defRPr sz="5400"/>
            </a:lvl1pPr>
            <a:lvl2pPr marL="914400" lvl="1" indent="-228600" algn="ctr">
              <a:lnSpc>
                <a:spcPct val="100000"/>
              </a:lnSpc>
              <a:spcBef>
                <a:spcPts val="0"/>
              </a:spcBef>
              <a:spcAft>
                <a:spcPts val="0"/>
              </a:spcAft>
              <a:buClr>
                <a:srgbClr val="000000"/>
              </a:buClr>
              <a:buSzPts val="5400"/>
              <a:buFont typeface="Helvetica Neue"/>
              <a:buNone/>
              <a:defRPr sz="5400"/>
            </a:lvl2pPr>
            <a:lvl3pPr marL="1371600" lvl="2" indent="-228600" algn="ctr">
              <a:lnSpc>
                <a:spcPct val="100000"/>
              </a:lnSpc>
              <a:spcBef>
                <a:spcPts val="0"/>
              </a:spcBef>
              <a:spcAft>
                <a:spcPts val="0"/>
              </a:spcAft>
              <a:buClr>
                <a:srgbClr val="000000"/>
              </a:buClr>
              <a:buSzPts val="5400"/>
              <a:buFont typeface="Helvetica Neue"/>
              <a:buNone/>
              <a:defRPr sz="5400"/>
            </a:lvl3pPr>
            <a:lvl4pPr marL="1828800" lvl="3" indent="-228600" algn="ctr">
              <a:lnSpc>
                <a:spcPct val="100000"/>
              </a:lnSpc>
              <a:spcBef>
                <a:spcPts val="0"/>
              </a:spcBef>
              <a:spcAft>
                <a:spcPts val="0"/>
              </a:spcAft>
              <a:buClr>
                <a:srgbClr val="000000"/>
              </a:buClr>
              <a:buSzPts val="5400"/>
              <a:buFont typeface="Helvetica Neue"/>
              <a:buNone/>
              <a:defRPr sz="5400"/>
            </a:lvl4pPr>
            <a:lvl5pPr marL="2286000" lvl="4" indent="-228600" algn="ctr">
              <a:lnSpc>
                <a:spcPct val="100000"/>
              </a:lnSpc>
              <a:spcBef>
                <a:spcPts val="0"/>
              </a:spcBef>
              <a:spcAft>
                <a:spcPts val="0"/>
              </a:spcAft>
              <a:buClr>
                <a:srgbClr val="000000"/>
              </a:buClr>
              <a:buSzPts val="5400"/>
              <a:buFont typeface="Helvetica Neue"/>
              <a:buNone/>
              <a:defRPr sz="54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28" name="Google Shape;28;p30"/>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olo - In alto">
  <p:cSld name="Titolo - In alto">
    <p:spTree>
      <p:nvGrpSpPr>
        <p:cNvPr id="1" name="Shape 29"/>
        <p:cNvGrpSpPr/>
        <p:nvPr/>
      </p:nvGrpSpPr>
      <p:grpSpPr>
        <a:xfrm>
          <a:off x="0" y="0"/>
          <a:ext cx="0" cy="0"/>
          <a:chOff x="0" y="0"/>
          <a:chExt cx="0" cy="0"/>
        </a:xfrm>
      </p:grpSpPr>
      <p:sp>
        <p:nvSpPr>
          <p:cNvPr id="30" name="Google Shape;30;p31"/>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31" name="Google Shape;31;p31"/>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olo e punti elenco">
  <p:cSld name="Titolo e punti elenco">
    <p:spTree>
      <p:nvGrpSpPr>
        <p:cNvPr id="1" name="Shape 32"/>
        <p:cNvGrpSpPr/>
        <p:nvPr/>
      </p:nvGrpSpPr>
      <p:grpSpPr>
        <a:xfrm>
          <a:off x="0" y="0"/>
          <a:ext cx="0" cy="0"/>
          <a:chOff x="0" y="0"/>
          <a:chExt cx="0" cy="0"/>
        </a:xfrm>
      </p:grpSpPr>
      <p:sp>
        <p:nvSpPr>
          <p:cNvPr id="33" name="Google Shape;33;p32"/>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34" name="Google Shape;34;p32"/>
          <p:cNvSpPr txBox="1">
            <a:spLocks noGrp="1"/>
          </p:cNvSpPr>
          <p:nvPr>
            <p:ph type="body" idx="1"/>
          </p:nvPr>
        </p:nvSpPr>
        <p:spPr>
          <a:xfrm>
            <a:off x="1689100" y="3149600"/>
            <a:ext cx="21005800" cy="9296400"/>
          </a:xfrm>
          <a:prstGeom prst="rect">
            <a:avLst/>
          </a:prstGeom>
          <a:noFill/>
          <a:ln>
            <a:noFill/>
          </a:ln>
        </p:spPr>
        <p:txBody>
          <a:bodyPr spcFirstLastPara="1" wrap="square" lIns="50800" tIns="50800" rIns="50800" bIns="50800" anchor="ctr" anchorCtr="0">
            <a:normAutofit/>
          </a:bodyPr>
          <a:lstStyle>
            <a:lvl1pPr marL="457200" lvl="0" indent="-371475" algn="l">
              <a:lnSpc>
                <a:spcPct val="100000"/>
              </a:lnSpc>
              <a:spcBef>
                <a:spcPts val="5900"/>
              </a:spcBef>
              <a:spcAft>
                <a:spcPts val="0"/>
              </a:spcAft>
              <a:buClr>
                <a:srgbClr val="000000"/>
              </a:buClr>
              <a:buSzPts val="2250"/>
              <a:buChar char="•"/>
              <a:defRPr/>
            </a:lvl1pPr>
            <a:lvl2pPr marL="914400" lvl="1" indent="-371475" algn="l">
              <a:lnSpc>
                <a:spcPct val="100000"/>
              </a:lnSpc>
              <a:spcBef>
                <a:spcPts val="5900"/>
              </a:spcBef>
              <a:spcAft>
                <a:spcPts val="0"/>
              </a:spcAft>
              <a:buClr>
                <a:srgbClr val="000000"/>
              </a:buClr>
              <a:buSzPts val="2250"/>
              <a:buChar char="•"/>
              <a:defRPr/>
            </a:lvl2pPr>
            <a:lvl3pPr marL="1371600" lvl="2" indent="-371475" algn="l">
              <a:lnSpc>
                <a:spcPct val="100000"/>
              </a:lnSpc>
              <a:spcBef>
                <a:spcPts val="5900"/>
              </a:spcBef>
              <a:spcAft>
                <a:spcPts val="0"/>
              </a:spcAft>
              <a:buClr>
                <a:srgbClr val="000000"/>
              </a:buClr>
              <a:buSzPts val="2250"/>
              <a:buChar char="•"/>
              <a:defRPr/>
            </a:lvl3pPr>
            <a:lvl4pPr marL="1828800" lvl="3" indent="-371475" algn="l">
              <a:lnSpc>
                <a:spcPct val="100000"/>
              </a:lnSpc>
              <a:spcBef>
                <a:spcPts val="5900"/>
              </a:spcBef>
              <a:spcAft>
                <a:spcPts val="0"/>
              </a:spcAft>
              <a:buClr>
                <a:srgbClr val="000000"/>
              </a:buClr>
              <a:buSzPts val="2250"/>
              <a:buChar char="•"/>
              <a:defRPr/>
            </a:lvl4pPr>
            <a:lvl5pPr marL="2286000" lvl="4" indent="-371475" algn="l">
              <a:lnSpc>
                <a:spcPct val="100000"/>
              </a:lnSpc>
              <a:spcBef>
                <a:spcPts val="5900"/>
              </a:spcBef>
              <a:spcAft>
                <a:spcPts val="0"/>
              </a:spcAft>
              <a:buClr>
                <a:srgbClr val="000000"/>
              </a:buClr>
              <a:buSzPts val="2250"/>
              <a:buChar char="•"/>
              <a:defRPr/>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35" name="Google Shape;35;p32"/>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olo, punti elenco e foto">
  <p:cSld name="Titolo, punti elenco e foto">
    <p:spTree>
      <p:nvGrpSpPr>
        <p:cNvPr id="1" name="Shape 36"/>
        <p:cNvGrpSpPr/>
        <p:nvPr/>
      </p:nvGrpSpPr>
      <p:grpSpPr>
        <a:xfrm>
          <a:off x="0" y="0"/>
          <a:ext cx="0" cy="0"/>
          <a:chOff x="0" y="0"/>
          <a:chExt cx="0" cy="0"/>
        </a:xfrm>
      </p:grpSpPr>
      <p:sp>
        <p:nvSpPr>
          <p:cNvPr id="37" name="Google Shape;37;p33"/>
          <p:cNvSpPr>
            <a:spLocks noGrp="1"/>
          </p:cNvSpPr>
          <p:nvPr>
            <p:ph type="pic" idx="2"/>
          </p:nvPr>
        </p:nvSpPr>
        <p:spPr>
          <a:xfrm>
            <a:off x="10960100" y="3149600"/>
            <a:ext cx="13944600" cy="9296400"/>
          </a:xfrm>
          <a:prstGeom prst="rect">
            <a:avLst/>
          </a:prstGeom>
          <a:noFill/>
          <a:ln>
            <a:noFill/>
          </a:ln>
        </p:spPr>
      </p:sp>
      <p:sp>
        <p:nvSpPr>
          <p:cNvPr id="38" name="Google Shape;38;p33"/>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39" name="Google Shape;39;p33"/>
          <p:cNvSpPr txBox="1">
            <a:spLocks noGrp="1"/>
          </p:cNvSpPr>
          <p:nvPr>
            <p:ph type="body" idx="1"/>
          </p:nvPr>
        </p:nvSpPr>
        <p:spPr>
          <a:xfrm>
            <a:off x="1689100" y="3149600"/>
            <a:ext cx="10223500" cy="9296400"/>
          </a:xfrm>
          <a:prstGeom prst="rect">
            <a:avLst/>
          </a:prstGeom>
          <a:noFill/>
          <a:ln>
            <a:noFill/>
          </a:ln>
        </p:spPr>
        <p:txBody>
          <a:bodyPr spcFirstLastPara="1" wrap="square" lIns="50800" tIns="50800" rIns="50800" bIns="50800" anchor="ctr" anchorCtr="0">
            <a:normAutofit/>
          </a:bodyPr>
          <a:lstStyle>
            <a:lvl1pPr marL="457200" lvl="0" indent="-530225" algn="l">
              <a:lnSpc>
                <a:spcPct val="100000"/>
              </a:lnSpc>
              <a:spcBef>
                <a:spcPts val="4500"/>
              </a:spcBef>
              <a:spcAft>
                <a:spcPts val="0"/>
              </a:spcAft>
              <a:buClr>
                <a:srgbClr val="000000"/>
              </a:buClr>
              <a:buSzPts val="4750"/>
              <a:buFont typeface="Helvetica Neue"/>
              <a:buChar char="•"/>
              <a:defRPr sz="3800"/>
            </a:lvl1pPr>
            <a:lvl2pPr marL="914400" lvl="1" indent="-530225" algn="l">
              <a:lnSpc>
                <a:spcPct val="100000"/>
              </a:lnSpc>
              <a:spcBef>
                <a:spcPts val="4500"/>
              </a:spcBef>
              <a:spcAft>
                <a:spcPts val="0"/>
              </a:spcAft>
              <a:buClr>
                <a:srgbClr val="000000"/>
              </a:buClr>
              <a:buSzPts val="4750"/>
              <a:buFont typeface="Helvetica Neue"/>
              <a:buChar char="•"/>
              <a:defRPr sz="3800"/>
            </a:lvl2pPr>
            <a:lvl3pPr marL="1371600" lvl="2" indent="-530225" algn="l">
              <a:lnSpc>
                <a:spcPct val="100000"/>
              </a:lnSpc>
              <a:spcBef>
                <a:spcPts val="4500"/>
              </a:spcBef>
              <a:spcAft>
                <a:spcPts val="0"/>
              </a:spcAft>
              <a:buClr>
                <a:srgbClr val="000000"/>
              </a:buClr>
              <a:buSzPts val="4750"/>
              <a:buFont typeface="Helvetica Neue"/>
              <a:buChar char="•"/>
              <a:defRPr sz="3800"/>
            </a:lvl3pPr>
            <a:lvl4pPr marL="1828800" lvl="3" indent="-530225" algn="l">
              <a:lnSpc>
                <a:spcPct val="100000"/>
              </a:lnSpc>
              <a:spcBef>
                <a:spcPts val="4500"/>
              </a:spcBef>
              <a:spcAft>
                <a:spcPts val="0"/>
              </a:spcAft>
              <a:buClr>
                <a:srgbClr val="000000"/>
              </a:buClr>
              <a:buSzPts val="4750"/>
              <a:buFont typeface="Helvetica Neue"/>
              <a:buChar char="•"/>
              <a:defRPr sz="3800"/>
            </a:lvl4pPr>
            <a:lvl5pPr marL="2286000" lvl="4" indent="-530225" algn="l">
              <a:lnSpc>
                <a:spcPct val="100000"/>
              </a:lnSpc>
              <a:spcBef>
                <a:spcPts val="4500"/>
              </a:spcBef>
              <a:spcAft>
                <a:spcPts val="0"/>
              </a:spcAft>
              <a:buClr>
                <a:srgbClr val="000000"/>
              </a:buClr>
              <a:buSzPts val="4750"/>
              <a:buFont typeface="Helvetica Neue"/>
              <a:buChar char="•"/>
              <a:defRPr sz="3800"/>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40" name="Google Shape;40;p33"/>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unti elenco">
  <p:cSld name="Punti elenco">
    <p:spTree>
      <p:nvGrpSpPr>
        <p:cNvPr id="1" name="Shape 41"/>
        <p:cNvGrpSpPr/>
        <p:nvPr/>
      </p:nvGrpSpPr>
      <p:grpSpPr>
        <a:xfrm>
          <a:off x="0" y="0"/>
          <a:ext cx="0" cy="0"/>
          <a:chOff x="0" y="0"/>
          <a:chExt cx="0" cy="0"/>
        </a:xfrm>
      </p:grpSpPr>
      <p:sp>
        <p:nvSpPr>
          <p:cNvPr id="42" name="Google Shape;42;p34"/>
          <p:cNvSpPr txBox="1">
            <a:spLocks noGrp="1"/>
          </p:cNvSpPr>
          <p:nvPr>
            <p:ph type="body" idx="1"/>
          </p:nvPr>
        </p:nvSpPr>
        <p:spPr>
          <a:xfrm>
            <a:off x="1689100" y="1778000"/>
            <a:ext cx="21005800" cy="10160000"/>
          </a:xfrm>
          <a:prstGeom prst="rect">
            <a:avLst/>
          </a:prstGeom>
          <a:noFill/>
          <a:ln>
            <a:noFill/>
          </a:ln>
        </p:spPr>
        <p:txBody>
          <a:bodyPr spcFirstLastPara="1" wrap="square" lIns="50800" tIns="50800" rIns="50800" bIns="50800" anchor="ctr" anchorCtr="0">
            <a:normAutofit/>
          </a:bodyPr>
          <a:lstStyle>
            <a:lvl1pPr marL="457200" lvl="0" indent="-371475" algn="l">
              <a:lnSpc>
                <a:spcPct val="100000"/>
              </a:lnSpc>
              <a:spcBef>
                <a:spcPts val="5900"/>
              </a:spcBef>
              <a:spcAft>
                <a:spcPts val="0"/>
              </a:spcAft>
              <a:buClr>
                <a:srgbClr val="000000"/>
              </a:buClr>
              <a:buSzPts val="2250"/>
              <a:buChar char="•"/>
              <a:defRPr/>
            </a:lvl1pPr>
            <a:lvl2pPr marL="914400" lvl="1" indent="-371475" algn="l">
              <a:lnSpc>
                <a:spcPct val="100000"/>
              </a:lnSpc>
              <a:spcBef>
                <a:spcPts val="5900"/>
              </a:spcBef>
              <a:spcAft>
                <a:spcPts val="0"/>
              </a:spcAft>
              <a:buClr>
                <a:srgbClr val="000000"/>
              </a:buClr>
              <a:buSzPts val="2250"/>
              <a:buChar char="•"/>
              <a:defRPr/>
            </a:lvl2pPr>
            <a:lvl3pPr marL="1371600" lvl="2" indent="-371475" algn="l">
              <a:lnSpc>
                <a:spcPct val="100000"/>
              </a:lnSpc>
              <a:spcBef>
                <a:spcPts val="5900"/>
              </a:spcBef>
              <a:spcAft>
                <a:spcPts val="0"/>
              </a:spcAft>
              <a:buClr>
                <a:srgbClr val="000000"/>
              </a:buClr>
              <a:buSzPts val="2250"/>
              <a:buChar char="•"/>
              <a:defRPr/>
            </a:lvl3pPr>
            <a:lvl4pPr marL="1828800" lvl="3" indent="-371475" algn="l">
              <a:lnSpc>
                <a:spcPct val="100000"/>
              </a:lnSpc>
              <a:spcBef>
                <a:spcPts val="5900"/>
              </a:spcBef>
              <a:spcAft>
                <a:spcPts val="0"/>
              </a:spcAft>
              <a:buClr>
                <a:srgbClr val="000000"/>
              </a:buClr>
              <a:buSzPts val="2250"/>
              <a:buChar char="•"/>
              <a:defRPr/>
            </a:lvl4pPr>
            <a:lvl5pPr marL="2286000" lvl="4" indent="-371475" algn="l">
              <a:lnSpc>
                <a:spcPct val="100000"/>
              </a:lnSpc>
              <a:spcBef>
                <a:spcPts val="5900"/>
              </a:spcBef>
              <a:spcAft>
                <a:spcPts val="0"/>
              </a:spcAft>
              <a:buClr>
                <a:srgbClr val="000000"/>
              </a:buClr>
              <a:buSzPts val="2250"/>
              <a:buChar char="•"/>
              <a:defRPr/>
            </a:lvl5pPr>
            <a:lvl6pPr marL="2743200" lvl="5" indent="-371475" algn="l">
              <a:lnSpc>
                <a:spcPct val="100000"/>
              </a:lnSpc>
              <a:spcBef>
                <a:spcPts val="5900"/>
              </a:spcBef>
              <a:spcAft>
                <a:spcPts val="0"/>
              </a:spcAft>
              <a:buClr>
                <a:srgbClr val="000000"/>
              </a:buClr>
              <a:buSzPts val="2250"/>
              <a:buChar char="•"/>
              <a:defRPr/>
            </a:lvl6pPr>
            <a:lvl7pPr marL="3200400" lvl="6" indent="-371475" algn="l">
              <a:lnSpc>
                <a:spcPct val="100000"/>
              </a:lnSpc>
              <a:spcBef>
                <a:spcPts val="5900"/>
              </a:spcBef>
              <a:spcAft>
                <a:spcPts val="0"/>
              </a:spcAft>
              <a:buClr>
                <a:srgbClr val="000000"/>
              </a:buClr>
              <a:buSzPts val="2250"/>
              <a:buChar char="•"/>
              <a:defRPr/>
            </a:lvl7pPr>
            <a:lvl8pPr marL="3657600" lvl="7" indent="-371475" algn="l">
              <a:lnSpc>
                <a:spcPct val="100000"/>
              </a:lnSpc>
              <a:spcBef>
                <a:spcPts val="5900"/>
              </a:spcBef>
              <a:spcAft>
                <a:spcPts val="0"/>
              </a:spcAft>
              <a:buClr>
                <a:srgbClr val="000000"/>
              </a:buClr>
              <a:buSzPts val="2250"/>
              <a:buChar char="•"/>
              <a:defRPr/>
            </a:lvl8pPr>
            <a:lvl9pPr marL="4114800" lvl="8" indent="-371475" algn="l">
              <a:lnSpc>
                <a:spcPct val="100000"/>
              </a:lnSpc>
              <a:spcBef>
                <a:spcPts val="5900"/>
              </a:spcBef>
              <a:spcAft>
                <a:spcPts val="0"/>
              </a:spcAft>
              <a:buClr>
                <a:srgbClr val="000000"/>
              </a:buClr>
              <a:buSzPts val="2250"/>
              <a:buChar char="•"/>
              <a:defRPr/>
            </a:lvl9pPr>
          </a:lstStyle>
          <a:p>
            <a:endParaRPr/>
          </a:p>
        </p:txBody>
      </p:sp>
      <p:sp>
        <p:nvSpPr>
          <p:cNvPr id="43" name="Google Shape;43;p34"/>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lvl="0"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1pPr>
            <a:lvl2pPr marL="0" lvl="1"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2pPr>
            <a:lvl3pPr marL="0" lvl="2"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3pPr>
            <a:lvl4pPr marL="0" lvl="3"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4pPr>
            <a:lvl5pPr marL="0" lvl="4"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5pPr>
            <a:lvl6pPr marL="0" lvl="5"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6pPr>
            <a:lvl7pPr marL="0" lvl="6"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7pPr>
            <a:lvl8pPr marL="0" lvl="7"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8pPr>
            <a:lvl9pPr marL="0" lvl="8" indent="0" algn="ctr">
              <a:lnSpc>
                <a:spcPct val="100000"/>
              </a:lnSpc>
              <a:spcBef>
                <a:spcPts val="0"/>
              </a:spcBef>
              <a:spcAft>
                <a:spcPts val="0"/>
              </a:spcAft>
              <a:buClr>
                <a:srgbClr val="000000"/>
              </a:buClr>
              <a:buSzPts val="2400"/>
              <a:buFont typeface="Helvetica Neue Light"/>
              <a:buNone/>
              <a:defRPr sz="2400">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5"/>
          <p:cNvSpPr txBox="1">
            <a:spLocks noGrp="1"/>
          </p:cNvSpPr>
          <p:nvPr>
            <p:ph type="title"/>
          </p:nvPr>
        </p:nvSpPr>
        <p:spPr>
          <a:xfrm>
            <a:off x="1689100" y="355600"/>
            <a:ext cx="21005800" cy="2286000"/>
          </a:xfrm>
          <a:prstGeom prst="rect">
            <a:avLst/>
          </a:prstGeom>
          <a:noFill/>
          <a:ln>
            <a:noFill/>
          </a:ln>
        </p:spPr>
        <p:txBody>
          <a:bodyPr spcFirstLastPara="1" wrap="square" lIns="50800" tIns="50800" rIns="50800" bIns="50800" anchor="ctr" anchorCtr="0">
            <a:normAutofit/>
          </a:bodyPr>
          <a:lstStyle>
            <a:lvl1pPr marR="0" lvl="0"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1200"/>
              <a:buFont typeface="Helvetica Neue"/>
              <a:buNone/>
              <a:defRPr sz="11200" b="0" i="0" u="none" strike="noStrike" cap="none">
                <a:solidFill>
                  <a:srgbClr val="000000"/>
                </a:solidFill>
                <a:latin typeface="Helvetica Neue"/>
                <a:ea typeface="Helvetica Neue"/>
                <a:cs typeface="Helvetica Neue"/>
                <a:sym typeface="Helvetica Neue"/>
              </a:defRPr>
            </a:lvl9pPr>
          </a:lstStyle>
          <a:p>
            <a:endParaRPr/>
          </a:p>
        </p:txBody>
      </p:sp>
      <p:sp>
        <p:nvSpPr>
          <p:cNvPr id="7" name="Google Shape;7;p25"/>
          <p:cNvSpPr txBox="1">
            <a:spLocks noGrp="1"/>
          </p:cNvSpPr>
          <p:nvPr>
            <p:ph type="body" idx="1"/>
          </p:nvPr>
        </p:nvSpPr>
        <p:spPr>
          <a:xfrm>
            <a:off x="1689100" y="3149600"/>
            <a:ext cx="21005800" cy="9296400"/>
          </a:xfrm>
          <a:prstGeom prst="rect">
            <a:avLst/>
          </a:prstGeom>
          <a:noFill/>
          <a:ln>
            <a:noFill/>
          </a:ln>
        </p:spPr>
        <p:txBody>
          <a:bodyPr spcFirstLastPara="1" wrap="square" lIns="50800" tIns="50800" rIns="50800" bIns="50800" anchor="ctr" anchorCtr="0">
            <a:normAutofit/>
          </a:bodyPr>
          <a:lstStyle>
            <a:lvl1pPr marL="457200" marR="0" lvl="0" indent="-609600" algn="l" rtl="0">
              <a:lnSpc>
                <a:spcPct val="100000"/>
              </a:lnSpc>
              <a:spcBef>
                <a:spcPts val="5900"/>
              </a:spcBef>
              <a:spcAft>
                <a:spcPts val="0"/>
              </a:spcAft>
              <a:buClr>
                <a:srgbClr val="000000"/>
              </a:buClr>
              <a:buSzPts val="6000"/>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9600" algn="l" rtl="0">
              <a:lnSpc>
                <a:spcPct val="100000"/>
              </a:lnSpc>
              <a:spcBef>
                <a:spcPts val="5900"/>
              </a:spcBef>
              <a:spcAft>
                <a:spcPts val="0"/>
              </a:spcAft>
              <a:buClr>
                <a:srgbClr val="000000"/>
              </a:buClr>
              <a:buSzPts val="6000"/>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9600" algn="l" rtl="0">
              <a:lnSpc>
                <a:spcPct val="100000"/>
              </a:lnSpc>
              <a:spcBef>
                <a:spcPts val="5900"/>
              </a:spcBef>
              <a:spcAft>
                <a:spcPts val="0"/>
              </a:spcAft>
              <a:buClr>
                <a:srgbClr val="000000"/>
              </a:buClr>
              <a:buSzPts val="6000"/>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9600" algn="l" rtl="0">
              <a:lnSpc>
                <a:spcPct val="100000"/>
              </a:lnSpc>
              <a:spcBef>
                <a:spcPts val="5900"/>
              </a:spcBef>
              <a:spcAft>
                <a:spcPts val="0"/>
              </a:spcAft>
              <a:buClr>
                <a:srgbClr val="000000"/>
              </a:buClr>
              <a:buSzPts val="6000"/>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9600" algn="l" rtl="0">
              <a:lnSpc>
                <a:spcPct val="100000"/>
              </a:lnSpc>
              <a:spcBef>
                <a:spcPts val="5900"/>
              </a:spcBef>
              <a:spcAft>
                <a:spcPts val="0"/>
              </a:spcAft>
              <a:buClr>
                <a:srgbClr val="000000"/>
              </a:buClr>
              <a:buSzPts val="6000"/>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9600" algn="l" rtl="0">
              <a:lnSpc>
                <a:spcPct val="100000"/>
              </a:lnSpc>
              <a:spcBef>
                <a:spcPts val="5900"/>
              </a:spcBef>
              <a:spcAft>
                <a:spcPts val="0"/>
              </a:spcAft>
              <a:buClr>
                <a:srgbClr val="000000"/>
              </a:buClr>
              <a:buSzPts val="6000"/>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9600" algn="l" rtl="0">
              <a:lnSpc>
                <a:spcPct val="100000"/>
              </a:lnSpc>
              <a:spcBef>
                <a:spcPts val="5900"/>
              </a:spcBef>
              <a:spcAft>
                <a:spcPts val="0"/>
              </a:spcAft>
              <a:buClr>
                <a:srgbClr val="000000"/>
              </a:buClr>
              <a:buSzPts val="6000"/>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9600" algn="l" rtl="0">
              <a:lnSpc>
                <a:spcPct val="100000"/>
              </a:lnSpc>
              <a:spcBef>
                <a:spcPts val="5900"/>
              </a:spcBef>
              <a:spcAft>
                <a:spcPts val="0"/>
              </a:spcAft>
              <a:buClr>
                <a:srgbClr val="000000"/>
              </a:buClr>
              <a:buSzPts val="6000"/>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9600" algn="l" rtl="0">
              <a:lnSpc>
                <a:spcPct val="100000"/>
              </a:lnSpc>
              <a:spcBef>
                <a:spcPts val="5900"/>
              </a:spcBef>
              <a:spcAft>
                <a:spcPts val="0"/>
              </a:spcAft>
              <a:buClr>
                <a:srgbClr val="000000"/>
              </a:buClr>
              <a:buSzPts val="6000"/>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8" name="Google Shape;8;p25"/>
          <p:cNvSpPr txBox="1">
            <a:spLocks noGrp="1"/>
          </p:cNvSpPr>
          <p:nvPr>
            <p:ph type="sldNum" idx="12"/>
          </p:nvPr>
        </p:nvSpPr>
        <p:spPr>
          <a:xfrm>
            <a:off x="11959031" y="13081000"/>
            <a:ext cx="453239" cy="461059"/>
          </a:xfrm>
          <a:prstGeom prst="rect">
            <a:avLst/>
          </a:prstGeom>
          <a:noFill/>
          <a:ln>
            <a:noFill/>
          </a:ln>
        </p:spPr>
        <p:txBody>
          <a:bodyPr spcFirstLastPara="1" wrap="square" lIns="50800" tIns="50800" rIns="50800" bIns="50800" anchor="t" anchorCtr="0">
            <a:spAutoFit/>
          </a:bodyPr>
          <a:lstStyle>
            <a:lvl1pPr marL="0" marR="0" lvl="0"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2400"/>
              <a:buFont typeface="Helvetica Neue Light"/>
              <a:buNone/>
              <a:defRPr sz="24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5.png"/><Relationship Id="rId7" Type="http://schemas.openxmlformats.org/officeDocument/2006/relationships/diagramQuickStyle" Target="../diagrams/quickStyle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png"/><Relationship Id="rId9" Type="http://schemas.microsoft.com/office/2007/relationships/diagramDrawing" Target="../diagrams/drawing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5.png"/><Relationship Id="rId7" Type="http://schemas.openxmlformats.org/officeDocument/2006/relationships/diagramQuickStyle" Target="../diagrams/quickStyle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png"/><Relationship Id="rId9" Type="http://schemas.microsoft.com/office/2007/relationships/diagramDrawing" Target="../diagrams/drawing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
        <p:cNvGrpSpPr/>
        <p:nvPr/>
      </p:nvGrpSpPr>
      <p:grpSpPr>
        <a:xfrm>
          <a:off x="0" y="0"/>
          <a:ext cx="0" cy="0"/>
          <a:chOff x="0" y="0"/>
          <a:chExt cx="0" cy="0"/>
        </a:xfrm>
      </p:grpSpPr>
      <p:sp>
        <p:nvSpPr>
          <p:cNvPr id="60" name="Google Shape;60;p1"/>
          <p:cNvSpPr/>
          <p:nvPr/>
        </p:nvSpPr>
        <p:spPr>
          <a:xfrm>
            <a:off x="15976600" y="25400"/>
            <a:ext cx="8666758" cy="12700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pic>
        <p:nvPicPr>
          <p:cNvPr id="61" name="Google Shape;61;p1" descr="TUSCANY-TOGETHER.pdf"/>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39632" y="254952"/>
            <a:ext cx="12956981" cy="887098"/>
          </a:xfrm>
          <a:prstGeom prst="rect">
            <a:avLst/>
          </a:prstGeom>
          <a:noFill/>
          <a:ln>
            <a:noFill/>
          </a:ln>
        </p:spPr>
      </p:pic>
      <p:sp>
        <p:nvSpPr>
          <p:cNvPr id="62" name="Google Shape;62;p1"/>
          <p:cNvSpPr txBox="1"/>
          <p:nvPr/>
        </p:nvSpPr>
        <p:spPr>
          <a:xfrm>
            <a:off x="1144041" y="2693940"/>
            <a:ext cx="18217823" cy="4165243"/>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FFFFF"/>
              </a:buClr>
              <a:buSzPts val="6600"/>
              <a:buFont typeface="Montserrat"/>
              <a:buNone/>
            </a:pPr>
            <a:r>
              <a:rPr lang="it-IT" sz="6600" b="1">
                <a:solidFill>
                  <a:srgbClr val="FFFFFF"/>
                </a:solidFill>
                <a:latin typeface="Montserrat"/>
                <a:ea typeface="Montserrat"/>
                <a:cs typeface="Montserrat"/>
                <a:sym typeface="Montserrat"/>
              </a:rPr>
              <a:t>TERZO </a:t>
            </a:r>
            <a:r>
              <a:rPr lang="it-IT" sz="6600" b="1" i="0" u="none" strike="noStrike" cap="none" dirty="0">
                <a:solidFill>
                  <a:srgbClr val="FFFFFF"/>
                </a:solidFill>
                <a:latin typeface="Montserrat"/>
                <a:ea typeface="Montserrat"/>
                <a:cs typeface="Montserrat"/>
                <a:sym typeface="Montserrat"/>
              </a:rPr>
              <a:t>LABORATORIO DI CO-PROGETTAZIONE PARTECIPATA PER UN APPROCCIO SOSTENIBILE AL TURISMO REGIONALE</a:t>
            </a:r>
            <a:endParaRPr sz="6600" b="1" i="0" u="none" strike="noStrike" cap="none" dirty="0">
              <a:solidFill>
                <a:srgbClr val="FFFFFF"/>
              </a:solidFill>
              <a:latin typeface="Montserrat"/>
              <a:ea typeface="Montserrat"/>
              <a:cs typeface="Montserrat"/>
              <a:sym typeface="Montserrat"/>
            </a:endParaRPr>
          </a:p>
        </p:txBody>
      </p:sp>
      <p:sp>
        <p:nvSpPr>
          <p:cNvPr id="63" name="Google Shape;63;p1"/>
          <p:cNvSpPr txBox="1"/>
          <p:nvPr/>
        </p:nvSpPr>
        <p:spPr>
          <a:xfrm>
            <a:off x="1517977" y="2491919"/>
            <a:ext cx="102657" cy="111825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FFFFF"/>
              </a:buClr>
              <a:buSzPts val="6600"/>
              <a:buFont typeface="Merriweather"/>
              <a:buNone/>
            </a:pPr>
            <a:endParaRPr sz="6600" b="1" i="0" u="none" strike="noStrike" cap="none">
              <a:solidFill>
                <a:srgbClr val="FFFFFF"/>
              </a:solidFill>
              <a:latin typeface="Merriweather"/>
              <a:ea typeface="Merriweather"/>
              <a:cs typeface="Merriweather"/>
              <a:sym typeface="Merriweather"/>
            </a:endParaRPr>
          </a:p>
        </p:txBody>
      </p:sp>
      <p:sp>
        <p:nvSpPr>
          <p:cNvPr id="64" name="Google Shape;64;p1"/>
          <p:cNvSpPr txBox="1"/>
          <p:nvPr/>
        </p:nvSpPr>
        <p:spPr>
          <a:xfrm>
            <a:off x="1144041" y="6911563"/>
            <a:ext cx="4563750" cy="71814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FFFFF"/>
              </a:buClr>
              <a:buSzPts val="4000"/>
              <a:buFont typeface="Merriweather"/>
              <a:buNone/>
            </a:pPr>
            <a:r>
              <a:rPr lang="it-IT" sz="4000" b="1" dirty="0">
                <a:solidFill>
                  <a:srgbClr val="FFFFFF"/>
                </a:solidFill>
                <a:latin typeface="Merriweather"/>
                <a:ea typeface="Merriweather"/>
                <a:cs typeface="Merriweather"/>
                <a:sym typeface="Merriweather"/>
              </a:rPr>
              <a:t>20</a:t>
            </a:r>
            <a:r>
              <a:rPr lang="it-IT" sz="4000" b="1" i="0" u="none" strike="noStrike" cap="none" dirty="0">
                <a:solidFill>
                  <a:srgbClr val="FFFFFF"/>
                </a:solidFill>
                <a:latin typeface="Merriweather"/>
                <a:ea typeface="Merriweather"/>
                <a:cs typeface="Merriweather"/>
                <a:sym typeface="Merriweather"/>
              </a:rPr>
              <a:t> Aprile 2023</a:t>
            </a:r>
            <a:endParaRPr sz="4000" b="1" i="0" u="none" strike="noStrike" cap="none" dirty="0">
              <a:solidFill>
                <a:srgbClr val="FFFFFF"/>
              </a:solidFill>
              <a:latin typeface="Merriweather"/>
              <a:ea typeface="Merriweather"/>
              <a:cs typeface="Merriweather"/>
              <a:sym typeface="Merriweather"/>
            </a:endParaRPr>
          </a:p>
        </p:txBody>
      </p:sp>
      <p:sp>
        <p:nvSpPr>
          <p:cNvPr id="65" name="Google Shape;65;p1"/>
          <p:cNvSpPr txBox="1"/>
          <p:nvPr/>
        </p:nvSpPr>
        <p:spPr>
          <a:xfrm>
            <a:off x="1144041" y="8411072"/>
            <a:ext cx="5713959" cy="2318583"/>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FFFFF"/>
              </a:buClr>
              <a:buSzPts val="4800"/>
              <a:buFont typeface="Merriweather"/>
              <a:buNone/>
            </a:pPr>
            <a:r>
              <a:rPr lang="it-IT" sz="4800" b="1" i="0" u="none" strike="noStrike" cap="none" dirty="0">
                <a:solidFill>
                  <a:srgbClr val="FFFFFF"/>
                </a:solidFill>
                <a:latin typeface="Merriweather"/>
                <a:ea typeface="Merriweather"/>
                <a:cs typeface="Merriweather"/>
                <a:sym typeface="Merriweather"/>
              </a:rPr>
              <a:t>Elena Viani</a:t>
            </a:r>
            <a:endParaRPr dirty="0"/>
          </a:p>
          <a:p>
            <a:pPr marL="0" marR="0" lvl="0" indent="0" algn="l" rtl="0">
              <a:lnSpc>
                <a:spcPct val="100000"/>
              </a:lnSpc>
              <a:spcBef>
                <a:spcPts val="0"/>
              </a:spcBef>
              <a:spcAft>
                <a:spcPts val="0"/>
              </a:spcAft>
              <a:buClr>
                <a:srgbClr val="FFFFFF"/>
              </a:buClr>
              <a:buSzPts val="4800"/>
              <a:buFont typeface="Merriweather"/>
              <a:buNone/>
            </a:pPr>
            <a:r>
              <a:rPr lang="it-IT" sz="4800" b="1" i="0" u="none" strike="noStrike" cap="none" dirty="0">
                <a:solidFill>
                  <a:srgbClr val="FFFFFF"/>
                </a:solidFill>
                <a:latin typeface="Merriweather"/>
                <a:ea typeface="Merriweather"/>
                <a:cs typeface="Merriweather"/>
                <a:sym typeface="Merriweather"/>
              </a:rPr>
              <a:t>Robert </a:t>
            </a:r>
            <a:r>
              <a:rPr lang="it-IT" sz="4800" b="1" i="0" u="none" strike="noStrike" cap="none" dirty="0" err="1">
                <a:solidFill>
                  <a:schemeClr val="lt1"/>
                </a:solidFill>
                <a:latin typeface="Merriweather"/>
                <a:ea typeface="Merriweather"/>
                <a:cs typeface="Merriweather"/>
                <a:sym typeface="Merriweather"/>
              </a:rPr>
              <a:t>Kropfitsch</a:t>
            </a:r>
            <a:endParaRPr lang="it-IT" sz="4800" b="1" i="0" u="none" strike="noStrike" cap="none" dirty="0">
              <a:solidFill>
                <a:schemeClr val="lt1"/>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FFFFFF"/>
              </a:buClr>
              <a:buSzPts val="4800"/>
              <a:buFont typeface="Merriweather"/>
              <a:buNone/>
            </a:pPr>
            <a:r>
              <a:rPr lang="it-IT" sz="4800" b="1" i="0" u="none" strike="noStrike" cap="none" dirty="0">
                <a:solidFill>
                  <a:schemeClr val="lt1"/>
                </a:solidFill>
                <a:latin typeface="Merriweather"/>
                <a:ea typeface="Merriweather"/>
                <a:cs typeface="Merriweather"/>
                <a:sym typeface="Merriweather"/>
              </a:rPr>
              <a:t>Asia Baroni</a:t>
            </a:r>
            <a:endParaRPr sz="4800" b="1" i="0" u="none" strike="noStrike" cap="none" dirty="0">
              <a:solidFill>
                <a:schemeClr val="lt1"/>
              </a:solidFill>
              <a:latin typeface="Merriweather"/>
              <a:ea typeface="Merriweather"/>
              <a:cs typeface="Merriweather"/>
              <a:sym typeface="Merriweather"/>
            </a:endParaRPr>
          </a:p>
        </p:txBody>
      </p:sp>
      <p:pic>
        <p:nvPicPr>
          <p:cNvPr id="2" name="Immagine 1">
            <a:extLst>
              <a:ext uri="{FF2B5EF4-FFF2-40B4-BE49-F238E27FC236}">
                <a16:creationId xmlns:a16="http://schemas.microsoft.com/office/drawing/2014/main" id="{1DABE5D5-157B-9D00-CCAD-C25556EF06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866001" y="12663136"/>
            <a:ext cx="2286198" cy="7849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1958771" y="2708004"/>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2399038" y="2808163"/>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i="0" u="none" strike="noStrike" cap="none" dirty="0">
                <a:solidFill>
                  <a:srgbClr val="FFFFFF"/>
                </a:solidFill>
                <a:latin typeface="Montserrat"/>
                <a:ea typeface="Montserrat"/>
                <a:cs typeface="Montserrat"/>
                <a:sym typeface="Montserrat"/>
              </a:rPr>
              <a:t>RISPETTO</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2056769" y="4095932"/>
            <a:ext cx="20053931" cy="7581563"/>
          </a:xfrm>
          <a:prstGeom prst="rect">
            <a:avLst/>
          </a:prstGeom>
          <a:noFill/>
          <a:ln>
            <a:noFill/>
          </a:ln>
        </p:spPr>
        <p:txBody>
          <a:bodyPr spcFirstLastPara="1" wrap="square" lIns="50800" tIns="50800" rIns="50800" bIns="50800" anchor="ctr" anchorCtr="0">
            <a:spAutoFit/>
          </a:bodyPr>
          <a:lstStyle/>
          <a:p>
            <a:pPr lvl="0" algn="just">
              <a:lnSpc>
                <a:spcPct val="150000"/>
              </a:lnSpc>
            </a:pPr>
            <a:r>
              <a:rPr lang="it-IT" sz="3600" dirty="0">
                <a:solidFill>
                  <a:srgbClr val="595959"/>
                </a:solidFill>
                <a:latin typeface="Montserrat"/>
                <a:sym typeface="Montserrat"/>
              </a:rPr>
              <a:t>Il turismo è un </a:t>
            </a:r>
            <a:r>
              <a:rPr lang="it-IT" sz="3600" b="1" dirty="0">
                <a:solidFill>
                  <a:srgbClr val="595959"/>
                </a:solidFill>
                <a:latin typeface="Montserrat"/>
                <a:sym typeface="Montserrat"/>
              </a:rPr>
              <a:t>fenomeno relazionale</a:t>
            </a:r>
            <a:r>
              <a:rPr lang="it-IT" sz="3600" dirty="0">
                <a:solidFill>
                  <a:srgbClr val="595959"/>
                </a:solidFill>
                <a:latin typeface="Montserrat"/>
                <a:sym typeface="Montserrat"/>
              </a:rPr>
              <a:t>, che permette di incontrare realtà e soggettività insolite. Queste sono preziose, anzitutto perché normalmente sono, appunto, non comuni e rare; poi perché suscitano reazioni diverse (fisiche, psicologiche e intellettuali), rispetto alla quotidianità. Le reazioni, date da questi scambi più o meno profondi, meritano riflessione, in quanto il turista e l’ospitante combinano reazioni diverse e sentimenti complessi. Le novità che porta il turismo e le opportunità di scambio e di dialogo tra soggetti diversi sono potenzialmente preziose e divengono davvero tali se godono della consapevolezza di chi le incontra e nel </a:t>
            </a:r>
            <a:r>
              <a:rPr lang="it-IT" sz="3600" b="1" dirty="0">
                <a:solidFill>
                  <a:srgbClr val="595959"/>
                </a:solidFill>
                <a:latin typeface="Montserrat"/>
                <a:sym typeface="Montserrat"/>
              </a:rPr>
              <a:t>rispetto generale di tutte le forme di diversità.</a:t>
            </a:r>
          </a:p>
        </p:txBody>
      </p:sp>
    </p:spTree>
    <p:extLst>
      <p:ext uri="{BB962C8B-B14F-4D97-AF65-F5344CB8AC3E}">
        <p14:creationId xmlns:p14="http://schemas.microsoft.com/office/powerpoint/2010/main" val="1188165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1958771" y="2708004"/>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2399038" y="2808163"/>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i="0" u="none" strike="noStrike" cap="none" dirty="0">
                <a:solidFill>
                  <a:srgbClr val="FFFFFF"/>
                </a:solidFill>
                <a:latin typeface="Montserrat"/>
                <a:ea typeface="Montserrat"/>
                <a:cs typeface="Montserrat"/>
                <a:sym typeface="Montserrat"/>
              </a:rPr>
              <a:t>RESPONSABILITA’</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2272669" y="3544580"/>
            <a:ext cx="20053931" cy="9243556"/>
          </a:xfrm>
          <a:prstGeom prst="rect">
            <a:avLst/>
          </a:prstGeom>
          <a:noFill/>
          <a:ln>
            <a:noFill/>
          </a:ln>
        </p:spPr>
        <p:txBody>
          <a:bodyPr spcFirstLastPara="1" wrap="square" lIns="50800" tIns="50800" rIns="50800" bIns="50800" anchor="ctr" anchorCtr="0">
            <a:spAutoFit/>
          </a:bodyPr>
          <a:lstStyle/>
          <a:p>
            <a:pPr lvl="0" algn="just">
              <a:lnSpc>
                <a:spcPct val="150000"/>
              </a:lnSpc>
            </a:pPr>
            <a:r>
              <a:rPr lang="it-IT" sz="3600" dirty="0">
                <a:solidFill>
                  <a:srgbClr val="595959"/>
                </a:solidFill>
                <a:latin typeface="Montserrat"/>
                <a:sym typeface="Montserrat"/>
              </a:rPr>
              <a:t>Il termine responsabilità (così come l’idea di azione responsabile che quel concetto formalizza) indica il fatto che </a:t>
            </a:r>
            <a:r>
              <a:rPr lang="it-IT" sz="3600" b="1" dirty="0">
                <a:solidFill>
                  <a:srgbClr val="595959"/>
                </a:solidFill>
                <a:latin typeface="Montserrat"/>
                <a:sym typeface="Montserrat"/>
              </a:rPr>
              <a:t>le azioni umane generano conseguenze </a:t>
            </a:r>
            <a:r>
              <a:rPr lang="it-IT" sz="3600" dirty="0">
                <a:solidFill>
                  <a:srgbClr val="595959"/>
                </a:solidFill>
                <a:latin typeface="Montserrat"/>
                <a:sym typeface="Montserrat"/>
              </a:rPr>
              <a:t>di cui il soggetto agente può essere imputato, cioè ritenuto responsabile. Conseguentemente il soggetto, mediante la propria azione, si assume l’incarico e la responsabilità di rispondere delle conseguenze delle proprie azioni. Gli operatori del settore turismo, così come i turisti, fanno proprio il concetto e lo applicano alle proprie attività usuali, al fine di avviare un percorso di chiarezza verso la consapevolezza degli impatti delle proprie azioni, sia in ambito sociale, ambientale ed economico. La consapevolezza permette un’acquisizione di </a:t>
            </a:r>
            <a:r>
              <a:rPr lang="it-IT" sz="3600" b="1" dirty="0">
                <a:solidFill>
                  <a:srgbClr val="595959"/>
                </a:solidFill>
                <a:latin typeface="Montserrat"/>
                <a:sym typeface="Montserrat"/>
              </a:rPr>
              <a:t>responsabilità prima e di operatività poi</a:t>
            </a:r>
            <a:r>
              <a:rPr lang="it-IT" sz="3600" dirty="0">
                <a:solidFill>
                  <a:srgbClr val="595959"/>
                </a:solidFill>
                <a:latin typeface="Montserrat"/>
                <a:sym typeface="Montserrat"/>
              </a:rPr>
              <a:t>, nel rispetto delle comunità locali, dell’ambiente, degli altri operatori, e di tutti quei soggetti della destinazione. </a:t>
            </a:r>
          </a:p>
        </p:txBody>
      </p:sp>
    </p:spTree>
    <p:extLst>
      <p:ext uri="{BB962C8B-B14F-4D97-AF65-F5344CB8AC3E}">
        <p14:creationId xmlns:p14="http://schemas.microsoft.com/office/powerpoint/2010/main" val="2380951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1958771" y="2708004"/>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2399038" y="2808163"/>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i="0" u="none" strike="noStrike" cap="none" dirty="0">
                <a:solidFill>
                  <a:srgbClr val="FFFFFF"/>
                </a:solidFill>
                <a:latin typeface="Montserrat"/>
                <a:ea typeface="Montserrat"/>
                <a:cs typeface="Montserrat"/>
                <a:sym typeface="Montserrat"/>
              </a:rPr>
              <a:t>TRASPARENZA</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2165034" y="4537075"/>
            <a:ext cx="20053931" cy="6750566"/>
          </a:xfrm>
          <a:prstGeom prst="rect">
            <a:avLst/>
          </a:prstGeom>
          <a:noFill/>
          <a:ln>
            <a:noFill/>
          </a:ln>
        </p:spPr>
        <p:txBody>
          <a:bodyPr spcFirstLastPara="1" wrap="square" lIns="50800" tIns="50800" rIns="50800" bIns="50800" anchor="ctr" anchorCtr="0">
            <a:spAutoFit/>
          </a:bodyPr>
          <a:lstStyle/>
          <a:p>
            <a:pPr lvl="0" algn="just">
              <a:lnSpc>
                <a:spcPct val="150000"/>
              </a:lnSpc>
            </a:pPr>
            <a:r>
              <a:rPr lang="it-IT" sz="3600" dirty="0">
                <a:solidFill>
                  <a:srgbClr val="595959"/>
                </a:solidFill>
                <a:latin typeface="Montserrat"/>
                <a:sym typeface="Montserrat"/>
              </a:rPr>
              <a:t>Il principio di trasparenza non si applica solo all’accessibilità alle informazioni che riguardano l’organizzazione e le attività rivolte al pubblico, gestite sia da soggetti pubblici che privati, bensì intende un processo di espressione di chiarezza verso l’ospite, affinché questo possa comprendere il valore del territorio e gli impegni assunti dallo stesso nella sua valorizzazione. Il principio di trasparenza ha, allora, effetto non solo in termini di comunicazione, che sarà chiara ed onesta, ma anche in termini di responsabilizzazione e coinvolgimento dei soggetti che afferiscono alla filiera, pubblici o privati che siano. </a:t>
            </a:r>
          </a:p>
        </p:txBody>
      </p:sp>
    </p:spTree>
    <p:extLst>
      <p:ext uri="{BB962C8B-B14F-4D97-AF65-F5344CB8AC3E}">
        <p14:creationId xmlns:p14="http://schemas.microsoft.com/office/powerpoint/2010/main" val="807911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575912" y="1819541"/>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1016179" y="1919700"/>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dirty="0">
                <a:solidFill>
                  <a:srgbClr val="FFFFFF"/>
                </a:solidFill>
                <a:latin typeface="Montserrat"/>
                <a:sym typeface="Montserrat"/>
              </a:rPr>
              <a:t>VALORI</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1738638" y="3170586"/>
            <a:ext cx="21426162" cy="9265742"/>
          </a:xfrm>
          <a:prstGeom prst="rect">
            <a:avLst/>
          </a:prstGeom>
          <a:noFill/>
          <a:ln>
            <a:noFill/>
          </a:ln>
        </p:spPr>
        <p:txBody>
          <a:bodyPr spcFirstLastPara="1" wrap="square" lIns="50800" tIns="50800" rIns="50800" bIns="50800" anchor="ctr" anchorCtr="0">
            <a:spAutoFit/>
          </a:bodyPr>
          <a:lstStyle/>
          <a:p>
            <a:pPr marL="342900" lvl="0" indent="-342900" algn="just">
              <a:lnSpc>
                <a:spcPct val="107000"/>
              </a:lnSpc>
              <a:buFont typeface="+mj-lt"/>
              <a:buAutoNum type="arabicPeriod"/>
            </a:pP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usare </a:t>
            </a:r>
            <a:r>
              <a:rPr lang="it-IT" sz="3200" b="1" dirty="0">
                <a:effectLst/>
                <a:latin typeface="Calibri Light" panose="020F0302020204030204" pitchFamily="34" charset="0"/>
                <a:ea typeface="Times New Roman" panose="02020603050405020304" pitchFamily="18" charset="0"/>
                <a:cs typeface="Times New Roman" panose="02020603050405020304" pitchFamily="18" charset="0"/>
              </a:rPr>
              <a:t>l’energia</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 in modo efficiente e a minor impatto </a:t>
            </a:r>
            <a:r>
              <a:rPr lang="it-IT" sz="3200" dirty="0">
                <a:latin typeface="Calibri" panose="020F0502020204030204" pitchFamily="34" charset="0"/>
                <a:ea typeface="Calibri" panose="020F0502020204030204" pitchFamily="34" charset="0"/>
                <a:cs typeface="Times New Roman" panose="02020603050405020304" pitchFamily="18" charset="0"/>
              </a:rPr>
              <a:t>ed </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evitare di sprecare le risorse </a:t>
            </a:r>
            <a:r>
              <a:rPr lang="it-IT" sz="3200" b="1" dirty="0">
                <a:effectLst/>
                <a:latin typeface="Calibri Light" panose="020F0302020204030204" pitchFamily="34" charset="0"/>
                <a:ea typeface="Times New Roman" panose="02020603050405020304" pitchFamily="18" charset="0"/>
                <a:cs typeface="Times New Roman" panose="02020603050405020304" pitchFamily="18" charset="0"/>
              </a:rPr>
              <a:t>idriche</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ridurre la produzione dei </a:t>
            </a:r>
            <a:r>
              <a:rPr lang="it-IT" sz="3200" b="1" dirty="0">
                <a:effectLst/>
                <a:latin typeface="Calibri Light" panose="020F0302020204030204" pitchFamily="34" charset="0"/>
                <a:ea typeface="Times New Roman" panose="02020603050405020304" pitchFamily="18" charset="0"/>
                <a:cs typeface="Times New Roman" panose="02020603050405020304" pitchFamily="18" charset="0"/>
              </a:rPr>
              <a:t>rifiuti</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 e gestire in modo consapevole la filiera del suo smaltimento, inclusa la riduzione di plastiche monouso a favore di prodotti compostabili o riciclabili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favorire la </a:t>
            </a:r>
            <a:r>
              <a:rPr lang="it-IT" sz="3200" b="1" dirty="0">
                <a:effectLst/>
                <a:latin typeface="Calibri Light" panose="020F0302020204030204" pitchFamily="34" charset="0"/>
                <a:ea typeface="Times New Roman" panose="02020603050405020304" pitchFamily="18" charset="0"/>
                <a:cs typeface="Times New Roman" panose="02020603050405020304" pitchFamily="18" charset="0"/>
              </a:rPr>
              <a:t>mobilità</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 “lenta” o tutte le soluzioni per favorire spostamenti poco impattanti in termini di emissioni e congestionamento dei flussi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utilizzare in modo prevalente </a:t>
            </a:r>
            <a:r>
              <a:rPr lang="it-IT" sz="3200" b="1" dirty="0">
                <a:effectLst/>
                <a:latin typeface="Calibri Light" panose="020F0302020204030204" pitchFamily="34" charset="0"/>
                <a:ea typeface="Times New Roman" panose="02020603050405020304" pitchFamily="18" charset="0"/>
                <a:cs typeface="Times New Roman" panose="02020603050405020304" pitchFamily="18" charset="0"/>
              </a:rPr>
              <a:t>prodotti</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 agroalimentari locali, stagionali o prodotti di filiere eque, sane e controllate, coerentemente con gli impegni di Vetrina Toscana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tutelare i diritti e le esigenze del proprio </a:t>
            </a:r>
            <a:r>
              <a:rPr lang="it-IT" sz="3200" b="1" dirty="0">
                <a:effectLst/>
                <a:latin typeface="Calibri Light" panose="020F0302020204030204" pitchFamily="34" charset="0"/>
                <a:ea typeface="Times New Roman" panose="02020603050405020304" pitchFamily="18" charset="0"/>
                <a:cs typeface="Times New Roman" panose="02020603050405020304" pitchFamily="18" charset="0"/>
              </a:rPr>
              <a:t>personale</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 e dei propri collaboratori, con un’attenzione particolare ai temi della parità di genere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lavorare in termini di un efficace </a:t>
            </a:r>
            <a:r>
              <a:rPr lang="it-IT" sz="3200" b="1" dirty="0">
                <a:effectLst/>
                <a:latin typeface="Calibri Light" panose="020F0302020204030204" pitchFamily="34" charset="0"/>
                <a:ea typeface="Times New Roman" panose="02020603050405020304" pitchFamily="18" charset="0"/>
                <a:cs typeface="Times New Roman" panose="02020603050405020304" pitchFamily="18" charset="0"/>
              </a:rPr>
              <a:t>networking</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 collaborando attivamente con la rete degli operatori che hanno sottoscritto la Carta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coinvolgere la </a:t>
            </a:r>
            <a:r>
              <a:rPr lang="it-IT" sz="3200" b="1" dirty="0">
                <a:effectLst/>
                <a:latin typeface="Calibri Light" panose="020F0302020204030204" pitchFamily="34" charset="0"/>
                <a:ea typeface="Times New Roman" panose="02020603050405020304" pitchFamily="18" charset="0"/>
                <a:cs typeface="Times New Roman" panose="02020603050405020304" pitchFamily="18" charset="0"/>
              </a:rPr>
              <a:t>comunità locale</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 affinché questa possa essere consapevole delle decisioni che la coinvolgono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rabicPeriod"/>
            </a:pPr>
            <a:r>
              <a:rPr lang="it-IT" sz="3200" b="1" dirty="0">
                <a:effectLst/>
                <a:latin typeface="Calibri Light" panose="020F0302020204030204" pitchFamily="34" charset="0"/>
                <a:ea typeface="Times New Roman" panose="02020603050405020304" pitchFamily="18" charset="0"/>
                <a:cs typeface="Times New Roman" panose="02020603050405020304" pitchFamily="18" charset="0"/>
              </a:rPr>
              <a:t>comunicare</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 in modo trasparente e coinvolgere i propri ospiti affinché comprendano ed adottino comportamenti più responsabili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valorizzazione</a:t>
            </a:r>
            <a:r>
              <a:rPr lang="it-IT" sz="3200" b="1" dirty="0">
                <a:effectLst/>
                <a:latin typeface="Calibri Light" panose="020F0302020204030204" pitchFamily="34" charset="0"/>
                <a:ea typeface="Times New Roman" panose="02020603050405020304" pitchFamily="18" charset="0"/>
                <a:cs typeface="Times New Roman" panose="02020603050405020304" pitchFamily="18" charset="0"/>
              </a:rPr>
              <a:t> dell’identità toscana, </a:t>
            </a:r>
            <a:r>
              <a:rPr lang="it-IT" sz="3200" dirty="0">
                <a:effectLst/>
                <a:latin typeface="Calibri Light" panose="020F0302020204030204" pitchFamily="34" charset="0"/>
                <a:ea typeface="Times New Roman" panose="02020603050405020304" pitchFamily="18" charset="0"/>
                <a:cs typeface="Times New Roman" panose="02020603050405020304" pitchFamily="18" charset="0"/>
              </a:rPr>
              <a:t>attraverso una sua adeguata comunicazione e racconto all’ospite, anche in termini si valori culturali, ambientali, paesaggistici e storico-architettonici</a:t>
            </a:r>
          </a:p>
          <a:p>
            <a:pPr marL="342900" lvl="0" indent="-342900" algn="just">
              <a:lnSpc>
                <a:spcPct val="107000"/>
              </a:lnSpc>
              <a:spcAft>
                <a:spcPts val="800"/>
              </a:spcAft>
              <a:buFont typeface="+mj-lt"/>
              <a:buAutoNum type="arabicPeriod"/>
            </a:pPr>
            <a:r>
              <a:rPr lang="it-IT" sz="3200" dirty="0">
                <a:latin typeface="Calibri Light" panose="020F0302020204030204" pitchFamily="34" charset="0"/>
                <a:ea typeface="Calibri" panose="020F0502020204030204" pitchFamily="34" charset="0"/>
                <a:cs typeface="Times New Roman" panose="02020603050405020304" pitchFamily="18" charset="0"/>
              </a:rPr>
              <a:t>tutelare la </a:t>
            </a:r>
            <a:r>
              <a:rPr lang="it-IT" sz="3200" b="1" dirty="0">
                <a:latin typeface="Calibri Light" panose="020F0302020204030204" pitchFamily="34" charset="0"/>
                <a:ea typeface="Calibri" panose="020F0502020204030204" pitchFamily="34" charset="0"/>
                <a:cs typeface="Times New Roman" panose="02020603050405020304" pitchFamily="18" charset="0"/>
              </a:rPr>
              <a:t>biodiversità</a:t>
            </a:r>
            <a:r>
              <a:rPr lang="it-IT" sz="3200" dirty="0">
                <a:latin typeface="Calibri Light" panose="020F0302020204030204" pitchFamily="34" charset="0"/>
                <a:ea typeface="Calibri" panose="020F0502020204030204" pitchFamily="34" charset="0"/>
                <a:cs typeface="Times New Roman" panose="02020603050405020304" pitchFamily="18" charset="0"/>
              </a:rPr>
              <a:t> e impegnarsi per un approccio attivo di </a:t>
            </a:r>
            <a:r>
              <a:rPr lang="it-IT" sz="3200" b="1" dirty="0">
                <a:latin typeface="Calibri Light" panose="020F0302020204030204" pitchFamily="34" charset="0"/>
                <a:ea typeface="Calibri" panose="020F0502020204030204" pitchFamily="34" charset="0"/>
                <a:cs typeface="Times New Roman" panose="02020603050405020304" pitchFamily="18" charset="0"/>
              </a:rPr>
              <a:t>conservazione</a:t>
            </a:r>
            <a:r>
              <a:rPr lang="it-IT" sz="3200" dirty="0">
                <a:latin typeface="Calibri Light" panose="020F0302020204030204" pitchFamily="34" charset="0"/>
                <a:ea typeface="Calibri" panose="020F0502020204030204" pitchFamily="34" charset="0"/>
                <a:cs typeface="Times New Roman" panose="02020603050405020304" pitchFamily="18" charset="0"/>
              </a:rPr>
              <a:t> e tutela delle risorse naturali.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6399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1958771" y="2708004"/>
            <a:ext cx="140432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2399038" y="2808163"/>
            <a:ext cx="143014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i="0" u="none" strike="noStrike" cap="none" dirty="0">
                <a:solidFill>
                  <a:srgbClr val="FFFFFF"/>
                </a:solidFill>
                <a:latin typeface="Montserrat"/>
                <a:ea typeface="Montserrat"/>
                <a:cs typeface="Montserrat"/>
                <a:sym typeface="Montserrat"/>
              </a:rPr>
              <a:t>IL PERCORSO DI DIFFUSIONE DELLA CARTA</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graphicFrame>
        <p:nvGraphicFramePr>
          <p:cNvPr id="4" name="Diagramma 3">
            <a:extLst>
              <a:ext uri="{FF2B5EF4-FFF2-40B4-BE49-F238E27FC236}">
                <a16:creationId xmlns:a16="http://schemas.microsoft.com/office/drawing/2014/main" id="{6D0ED30B-C3BE-AEAD-EA95-500985DA4B7C}"/>
              </a:ext>
            </a:extLst>
          </p:cNvPr>
          <p:cNvGraphicFramePr/>
          <p:nvPr>
            <p:extLst>
              <p:ext uri="{D42A27DB-BD31-4B8C-83A1-F6EECF244321}">
                <p14:modId xmlns:p14="http://schemas.microsoft.com/office/powerpoint/2010/main" val="3476801581"/>
              </p:ext>
            </p:extLst>
          </p:nvPr>
        </p:nvGraphicFramePr>
        <p:xfrm>
          <a:off x="2114550" y="1463513"/>
          <a:ext cx="20154900" cy="126715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307904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3900"/>
              <a:buFont typeface="Montserrat"/>
              <a:buNone/>
              <a:tabLst/>
              <a:defRPr/>
            </a:pPr>
            <a:r>
              <a:rPr kumimoji="0" lang="it-IT" sz="3900" b="1" i="0" u="none" strike="noStrike" kern="0" cap="none" spc="0" normalizeH="0" baseline="0" noProof="0">
                <a:ln>
                  <a:noFill/>
                </a:ln>
                <a:solidFill>
                  <a:srgbClr val="FFFFFF"/>
                </a:solidFill>
                <a:effectLst/>
                <a:uLnTx/>
                <a:uFillTx/>
                <a:latin typeface="Montserrat"/>
                <a:ea typeface="Montserrat"/>
                <a:cs typeface="Montserrat"/>
                <a:sym typeface="Montserrat"/>
              </a:rPr>
              <a:t>TITOLO</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3"/>
          <p:cNvSpPr/>
          <p:nvPr/>
        </p:nvSpPr>
        <p:spPr>
          <a:xfrm>
            <a:off x="282371" y="2568304"/>
            <a:ext cx="6562929" cy="9155270"/>
          </a:xfrm>
          <a:prstGeom prst="rect">
            <a:avLst/>
          </a:prstGeom>
          <a:solidFill>
            <a:srgbClr val="E02334"/>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72FDEA"/>
              </a:buClr>
              <a:buSzPts val="3000"/>
              <a:buFont typeface="Helvetica Neue"/>
              <a:buNone/>
              <a:tabLst/>
              <a:defRPr/>
            </a:pPr>
            <a:endParaRPr kumimoji="0" sz="3000" b="0" i="0" u="none" strike="noStrike" kern="0" cap="none" spc="0" normalizeH="0" baseline="0" noProof="0">
              <a:ln>
                <a:noFill/>
              </a:ln>
              <a:solidFill>
                <a:srgbClr val="000000"/>
              </a:solidFill>
              <a:effectLst/>
              <a:uLnTx/>
              <a:uFillTx/>
              <a:latin typeface="Helvetica Neue"/>
              <a:ea typeface="Helvetica Neue"/>
              <a:cs typeface="Helvetica Neue"/>
              <a:sym typeface="Helvetica Neue"/>
            </a:endParaRPr>
          </a:p>
        </p:txBody>
      </p:sp>
      <p:sp>
        <p:nvSpPr>
          <p:cNvPr id="81" name="Google Shape;81;p3"/>
          <p:cNvSpPr txBox="1"/>
          <p:nvPr/>
        </p:nvSpPr>
        <p:spPr>
          <a:xfrm>
            <a:off x="811539" y="5921139"/>
            <a:ext cx="5690862" cy="1302921"/>
          </a:xfrm>
          <a:prstGeom prst="rect">
            <a:avLst/>
          </a:prstGeom>
          <a:noFill/>
          <a:ln>
            <a:noFill/>
          </a:ln>
        </p:spPr>
        <p:txBody>
          <a:bodyPr spcFirstLastPara="1" wrap="square" lIns="50800" tIns="50800" rIns="50800" bIns="50800" anchor="ctr"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900"/>
              <a:buFont typeface="Montserrat"/>
              <a:buNone/>
              <a:tabLst/>
              <a:defRPr/>
            </a:pPr>
            <a:r>
              <a:rPr lang="it-IT" sz="3900" b="1" dirty="0">
                <a:solidFill>
                  <a:srgbClr val="FFFFFF"/>
                </a:solidFill>
                <a:latin typeface="Montserrat"/>
                <a:sym typeface="Montserrat"/>
              </a:rPr>
              <a:t>2</a:t>
            </a:r>
            <a:r>
              <a:rPr kumimoji="0" lang="it-IT" sz="3900" b="1" i="0" u="none" strike="noStrike" kern="0" cap="none" spc="0" normalizeH="0" baseline="0" noProof="0" dirty="0">
                <a:ln>
                  <a:noFill/>
                </a:ln>
                <a:solidFill>
                  <a:srgbClr val="FFFFFF"/>
                </a:solidFill>
                <a:effectLst/>
                <a:uLnTx/>
                <a:uFillTx/>
                <a:latin typeface="Montserrat"/>
                <a:cs typeface="Arial"/>
                <a:sym typeface="Montserrat"/>
              </a:rPr>
              <a:t>. OBIETTIVI E TEMI DEL LABORATORIO</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defTabSz="914400" rtl="0" eaLnBrk="1" fontAlgn="auto" latinLnBrk="0" hangingPunct="1">
              <a:lnSpc>
                <a:spcPct val="150000"/>
              </a:lnSpc>
              <a:spcBef>
                <a:spcPts val="0"/>
              </a:spcBef>
              <a:spcAft>
                <a:spcPts val="0"/>
              </a:spcAft>
              <a:buClr>
                <a:srgbClr val="000000"/>
              </a:buClr>
              <a:buSzPts val="4100"/>
              <a:buFont typeface="Noto Sans Symbols"/>
              <a:buNone/>
              <a:tabLst/>
              <a:defRPr/>
            </a:pPr>
            <a:endParaRPr kumimoji="0" sz="41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pic>
        <p:nvPicPr>
          <p:cNvPr id="1026" name="Picture 2" descr="Gratis Campo Di Erba Verde Sotto Il Cielo Blu Foto a disposizione">
            <a:extLst>
              <a:ext uri="{FF2B5EF4-FFF2-40B4-BE49-F238E27FC236}">
                <a16:creationId xmlns:a16="http://schemas.microsoft.com/office/drawing/2014/main" id="{CD6F59F8-0FDF-C6C4-3C8C-AD86D3012D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83474" y="2478087"/>
            <a:ext cx="16430626" cy="9245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4876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575912" y="1819541"/>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1016179" y="1919700"/>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dirty="0">
                <a:solidFill>
                  <a:srgbClr val="FFFFFF"/>
                </a:solidFill>
                <a:latin typeface="Montserrat"/>
                <a:sym typeface="Montserrat"/>
              </a:rPr>
              <a:t>OBIETTIVI</a:t>
            </a:r>
            <a:endParaRPr dirty="0"/>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1769712" y="3765588"/>
            <a:ext cx="5202588" cy="7347652"/>
          </a:xfrm>
          <a:prstGeom prst="rect">
            <a:avLst/>
          </a:prstGeom>
          <a:noFill/>
          <a:ln>
            <a:noFill/>
          </a:ln>
        </p:spPr>
        <p:txBody>
          <a:bodyPr spcFirstLastPara="1" wrap="square" lIns="50800" tIns="50800" rIns="50800" bIns="50800" anchor="ctr" anchorCtr="0">
            <a:spAutoFit/>
          </a:bodyPr>
          <a:lstStyle/>
          <a:p>
            <a:pPr lvl="0" algn="ctr">
              <a:lnSpc>
                <a:spcPct val="107000"/>
              </a:lnSpc>
            </a:pPr>
            <a:r>
              <a:rPr lang="it-IT" sz="4000" dirty="0">
                <a:latin typeface="Calibri Light" panose="020F0302020204030204" pitchFamily="34" charset="0"/>
                <a:cs typeface="Times New Roman" panose="02020603050405020304" pitchFamily="18" charset="0"/>
              </a:rPr>
              <a:t>Avviare un processo di condivisione dei valori e di dialogo tra gli operatori che volontariamente aderiscono alla Carta</a:t>
            </a:r>
          </a:p>
          <a:p>
            <a:pPr lvl="0" algn="ctr">
              <a:lnSpc>
                <a:spcPct val="107000"/>
              </a:lnSpc>
            </a:pPr>
            <a:r>
              <a:rPr lang="it-IT" sz="4000" dirty="0">
                <a:latin typeface="Calibri Light" panose="020F0302020204030204" pitchFamily="34" charset="0"/>
                <a:cs typeface="Times New Roman" panose="02020603050405020304" pitchFamily="18" charset="0"/>
              </a:rPr>
              <a:t>Stimolare un </a:t>
            </a:r>
            <a:r>
              <a:rPr lang="it-IT" sz="4000" b="1" dirty="0">
                <a:latin typeface="Calibri Light" panose="020F0302020204030204" pitchFamily="34" charset="0"/>
                <a:cs typeface="Times New Roman" panose="02020603050405020304" pitchFamily="18" charset="0"/>
              </a:rPr>
              <a:t>allineamento</a:t>
            </a:r>
            <a:r>
              <a:rPr lang="it-IT" sz="4000" dirty="0">
                <a:latin typeface="Calibri Light" panose="020F0302020204030204" pitchFamily="34" charset="0"/>
                <a:cs typeface="Times New Roman" panose="02020603050405020304" pitchFamily="18" charset="0"/>
              </a:rPr>
              <a:t> delle prassi operative degli operatori </a:t>
            </a:r>
            <a:r>
              <a:rPr lang="it-IT" sz="4000" b="1" dirty="0">
                <a:latin typeface="Calibri Light" panose="020F0302020204030204" pitchFamily="34" charset="0"/>
                <a:cs typeface="Times New Roman" panose="02020603050405020304" pitchFamily="18" charset="0"/>
              </a:rPr>
              <a:t>ai valori ed impegni </a:t>
            </a:r>
            <a:r>
              <a:rPr lang="it-IT" sz="4000" dirty="0">
                <a:latin typeface="Calibri Light" panose="020F0302020204030204" pitchFamily="34" charset="0"/>
                <a:cs typeface="Times New Roman" panose="02020603050405020304" pitchFamily="18" charset="0"/>
              </a:rPr>
              <a:t>definiti nella Carta</a:t>
            </a:r>
          </a:p>
        </p:txBody>
      </p:sp>
      <p:graphicFrame>
        <p:nvGraphicFramePr>
          <p:cNvPr id="5" name="Diagramma 4">
            <a:extLst>
              <a:ext uri="{FF2B5EF4-FFF2-40B4-BE49-F238E27FC236}">
                <a16:creationId xmlns:a16="http://schemas.microsoft.com/office/drawing/2014/main" id="{6321E49A-B815-0BB6-940C-7753E57A8F82}"/>
              </a:ext>
            </a:extLst>
          </p:cNvPr>
          <p:cNvGraphicFramePr/>
          <p:nvPr>
            <p:extLst>
              <p:ext uri="{D42A27DB-BD31-4B8C-83A1-F6EECF244321}">
                <p14:modId xmlns:p14="http://schemas.microsoft.com/office/powerpoint/2010/main" val="2909413915"/>
              </p:ext>
            </p:extLst>
          </p:nvPr>
        </p:nvGraphicFramePr>
        <p:xfrm>
          <a:off x="6794500" y="1439333"/>
          <a:ext cx="19545300" cy="111209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652470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575912" y="1819541"/>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1016179" y="1919700"/>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dirty="0">
                <a:solidFill>
                  <a:srgbClr val="FFFFFF"/>
                </a:solidFill>
                <a:latin typeface="Montserrat"/>
                <a:sym typeface="Montserrat"/>
              </a:rPr>
              <a:t>1. PRODOTTO</a:t>
            </a:r>
            <a:endParaRPr dirty="0"/>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1865638" y="3336872"/>
            <a:ext cx="21426162" cy="8559587"/>
          </a:xfrm>
          <a:prstGeom prst="rect">
            <a:avLst/>
          </a:prstGeom>
          <a:noFill/>
          <a:ln>
            <a:noFill/>
          </a:ln>
        </p:spPr>
        <p:txBody>
          <a:bodyPr spcFirstLastPara="1" wrap="square" lIns="50800" tIns="50800" rIns="50800" bIns="50800" anchor="ctr" anchorCtr="0">
            <a:spAutoFit/>
          </a:bodyPr>
          <a:lstStyle/>
          <a:p>
            <a:pPr lvl="0"/>
            <a:r>
              <a:rPr lang="it-IT" sz="4400" b="1" dirty="0">
                <a:latin typeface="Calibri Light" panose="020F0302020204030204" pitchFamily="34" charset="0"/>
                <a:cs typeface="Times New Roman" panose="02020603050405020304" pitchFamily="18" charset="0"/>
              </a:rPr>
              <a:t>Quali sono i prodotti che la mia organizzazione offre e quanto questi sono coerenti con quanto indicato nella Carta?</a:t>
            </a:r>
          </a:p>
          <a:p>
            <a:pPr lvl="0"/>
            <a:endParaRPr lang="it-IT" sz="4400" dirty="0">
              <a:latin typeface="Calibri Light" panose="020F0302020204030204" pitchFamily="34" charset="0"/>
              <a:cs typeface="Times New Roman" panose="02020603050405020304" pitchFamily="18" charset="0"/>
            </a:endParaRPr>
          </a:p>
          <a:p>
            <a:pPr lvl="0"/>
            <a:r>
              <a:rPr lang="it-IT" sz="4400" dirty="0">
                <a:latin typeface="Calibri Light" panose="020F0302020204030204" pitchFamily="34" charset="0"/>
                <a:cs typeface="Times New Roman" panose="02020603050405020304" pitchFamily="18" charset="0"/>
              </a:rPr>
              <a:t>Temi:</a:t>
            </a:r>
          </a:p>
          <a:p>
            <a:pPr marL="742950" lvl="0" indent="-742950" algn="just">
              <a:lnSpc>
                <a:spcPct val="107000"/>
              </a:lnSpc>
              <a:buFont typeface="+mj-lt"/>
              <a:buAutoNum type="arabicPeriod"/>
            </a:pPr>
            <a:r>
              <a:rPr lang="it-IT" sz="4400" dirty="0">
                <a:effectLst/>
                <a:latin typeface="Calibri Light" panose="020F0302020204030204" pitchFamily="34" charset="0"/>
                <a:ea typeface="Times New Roman" panose="02020603050405020304" pitchFamily="18" charset="0"/>
                <a:cs typeface="Times New Roman" panose="02020603050405020304" pitchFamily="18" charset="0"/>
              </a:rPr>
              <a:t>usare </a:t>
            </a:r>
            <a:r>
              <a:rPr lang="it-IT" sz="4400" b="1" dirty="0">
                <a:effectLst/>
                <a:latin typeface="Calibri Light" panose="020F0302020204030204" pitchFamily="34" charset="0"/>
                <a:ea typeface="Times New Roman" panose="02020603050405020304" pitchFamily="18" charset="0"/>
                <a:cs typeface="Times New Roman" panose="02020603050405020304" pitchFamily="18" charset="0"/>
              </a:rPr>
              <a:t>l’energia</a:t>
            </a:r>
            <a:r>
              <a:rPr lang="it-IT" sz="4400" dirty="0">
                <a:effectLst/>
                <a:latin typeface="Calibri Light" panose="020F0302020204030204" pitchFamily="34" charset="0"/>
                <a:ea typeface="Times New Roman" panose="02020603050405020304" pitchFamily="18" charset="0"/>
                <a:cs typeface="Times New Roman" panose="02020603050405020304" pitchFamily="18" charset="0"/>
              </a:rPr>
              <a:t> in modo efficiente e a minor impatto </a:t>
            </a:r>
            <a:endParaRPr lang="it-IT" sz="4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0" indent="-742950" algn="just">
              <a:lnSpc>
                <a:spcPct val="107000"/>
              </a:lnSpc>
              <a:buFont typeface="+mj-lt"/>
              <a:buAutoNum type="arabicPeriod"/>
            </a:pPr>
            <a:r>
              <a:rPr lang="it-IT" sz="4400" dirty="0">
                <a:effectLst/>
                <a:latin typeface="Calibri Light" panose="020F0302020204030204" pitchFamily="34" charset="0"/>
                <a:ea typeface="Times New Roman" panose="02020603050405020304" pitchFamily="18" charset="0"/>
                <a:cs typeface="Times New Roman" panose="02020603050405020304" pitchFamily="18" charset="0"/>
              </a:rPr>
              <a:t>evitare di sprecare le risorse </a:t>
            </a:r>
            <a:r>
              <a:rPr lang="it-IT" sz="4400" b="1" dirty="0">
                <a:effectLst/>
                <a:latin typeface="Calibri Light" panose="020F0302020204030204" pitchFamily="34" charset="0"/>
                <a:ea typeface="Times New Roman" panose="02020603050405020304" pitchFamily="18" charset="0"/>
                <a:cs typeface="Times New Roman" panose="02020603050405020304" pitchFamily="18" charset="0"/>
              </a:rPr>
              <a:t>idriche</a:t>
            </a:r>
            <a:r>
              <a:rPr lang="it-IT" sz="44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it-IT" sz="4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0" indent="-742950" algn="just">
              <a:lnSpc>
                <a:spcPct val="107000"/>
              </a:lnSpc>
              <a:buFont typeface="+mj-lt"/>
              <a:buAutoNum type="arabicPeriod"/>
            </a:pPr>
            <a:r>
              <a:rPr lang="it-IT" sz="4400" dirty="0">
                <a:effectLst/>
                <a:latin typeface="Calibri Light" panose="020F0302020204030204" pitchFamily="34" charset="0"/>
                <a:ea typeface="Times New Roman" panose="02020603050405020304" pitchFamily="18" charset="0"/>
                <a:cs typeface="Times New Roman" panose="02020603050405020304" pitchFamily="18" charset="0"/>
              </a:rPr>
              <a:t>ridurre la produzione dei </a:t>
            </a:r>
            <a:r>
              <a:rPr lang="it-IT" sz="4400" b="1" dirty="0">
                <a:effectLst/>
                <a:latin typeface="Calibri Light" panose="020F0302020204030204" pitchFamily="34" charset="0"/>
                <a:ea typeface="Times New Roman" panose="02020603050405020304" pitchFamily="18" charset="0"/>
                <a:cs typeface="Times New Roman" panose="02020603050405020304" pitchFamily="18" charset="0"/>
              </a:rPr>
              <a:t>rifiuti</a:t>
            </a:r>
            <a:r>
              <a:rPr lang="it-IT" sz="4400" dirty="0">
                <a:effectLst/>
                <a:latin typeface="Calibri Light" panose="020F0302020204030204" pitchFamily="34" charset="0"/>
                <a:ea typeface="Times New Roman" panose="02020603050405020304" pitchFamily="18" charset="0"/>
                <a:cs typeface="Times New Roman" panose="02020603050405020304" pitchFamily="18" charset="0"/>
              </a:rPr>
              <a:t> e gestire in modo consapevole la filiera del suo smaltimento, inclusa la riduzione di plastiche monouso a favore di prodotti compostabili o riciclabili </a:t>
            </a:r>
          </a:p>
          <a:p>
            <a:pPr marL="742950" indent="-742950" algn="just">
              <a:lnSpc>
                <a:spcPct val="107000"/>
              </a:lnSpc>
              <a:buFont typeface="+mj-lt"/>
              <a:buAutoNum type="arabicPeriod"/>
            </a:pPr>
            <a:r>
              <a:rPr lang="it-IT" sz="4400" dirty="0">
                <a:latin typeface="Calibri Light" panose="020F0302020204030204" pitchFamily="34" charset="0"/>
                <a:ea typeface="Calibri" panose="020F0502020204030204" pitchFamily="34" charset="0"/>
                <a:cs typeface="Times New Roman" panose="02020603050405020304" pitchFamily="18" charset="0"/>
              </a:rPr>
              <a:t>tutelare la biodiversità e impegnarsi per un approccio attivo di conservazione e tutela delle risorse naturali. </a:t>
            </a:r>
            <a:endParaRPr lang="it-IT" sz="4400" dirty="0">
              <a:effectLst/>
              <a:latin typeface="Calibri" panose="020F0502020204030204" pitchFamily="34" charset="0"/>
              <a:ea typeface="Calibri" panose="020F0502020204030204" pitchFamily="34" charset="0"/>
              <a:cs typeface="Times New Roman" panose="02020603050405020304" pitchFamily="18" charset="0"/>
            </a:endParaRPr>
          </a:p>
          <a:p>
            <a:pPr lvl="0"/>
            <a:endParaRPr lang="it-IT" sz="4400" dirty="0">
              <a:latin typeface="Calibri Light" panose="020F0302020204030204" pitchFamily="34" charset="0"/>
              <a:cs typeface="Times New Roman" panose="02020603050405020304" pitchFamily="18" charset="0"/>
            </a:endParaRPr>
          </a:p>
        </p:txBody>
      </p:sp>
    </p:spTree>
    <p:extLst>
      <p:ext uri="{BB962C8B-B14F-4D97-AF65-F5344CB8AC3E}">
        <p14:creationId xmlns:p14="http://schemas.microsoft.com/office/powerpoint/2010/main" val="3535408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575912" y="1819541"/>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1016179" y="1919700"/>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dirty="0">
                <a:solidFill>
                  <a:srgbClr val="FFFFFF"/>
                </a:solidFill>
                <a:latin typeface="Montserrat"/>
                <a:sym typeface="Montserrat"/>
              </a:rPr>
              <a:t>2. CONTESTO</a:t>
            </a:r>
            <a:endParaRPr dirty="0"/>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1704377" y="2910413"/>
            <a:ext cx="21426162" cy="9284080"/>
          </a:xfrm>
          <a:prstGeom prst="rect">
            <a:avLst/>
          </a:prstGeom>
          <a:noFill/>
          <a:ln>
            <a:noFill/>
          </a:ln>
        </p:spPr>
        <p:txBody>
          <a:bodyPr spcFirstLastPara="1" wrap="square" lIns="50800" tIns="50800" rIns="50800" bIns="50800" anchor="ctr" anchorCtr="0">
            <a:spAutoFit/>
          </a:bodyPr>
          <a:lstStyle/>
          <a:p>
            <a:pPr lvl="0"/>
            <a:r>
              <a:rPr lang="it-IT" sz="4400" b="1" dirty="0">
                <a:latin typeface="Calibri Light" panose="020F0302020204030204" pitchFamily="34" charset="0"/>
                <a:cs typeface="Times New Roman" panose="02020603050405020304" pitchFamily="18" charset="0"/>
              </a:rPr>
              <a:t>In che modo la mia organizzazione è presente e opera nel contesto di lavoro, coerentemente con la Carta?</a:t>
            </a:r>
          </a:p>
          <a:p>
            <a:pPr lvl="0"/>
            <a:endParaRPr lang="it-IT" sz="4400" dirty="0">
              <a:latin typeface="Calibri Light" panose="020F0302020204030204" pitchFamily="34" charset="0"/>
              <a:cs typeface="Times New Roman" panose="02020603050405020304" pitchFamily="18" charset="0"/>
            </a:endParaRPr>
          </a:p>
          <a:p>
            <a:pPr lvl="0"/>
            <a:r>
              <a:rPr lang="it-IT" sz="4400" dirty="0">
                <a:latin typeface="Calibri Light" panose="020F0302020204030204" pitchFamily="34" charset="0"/>
                <a:cs typeface="Times New Roman" panose="02020603050405020304" pitchFamily="18" charset="0"/>
              </a:rPr>
              <a:t>Temi:</a:t>
            </a:r>
          </a:p>
          <a:p>
            <a:pPr marL="742950" indent="-742950" algn="just">
              <a:lnSpc>
                <a:spcPct val="107000"/>
              </a:lnSpc>
              <a:buFont typeface="+mj-lt"/>
              <a:buAutoNum type="arabicPeriod"/>
            </a:pPr>
            <a:r>
              <a:rPr lang="it-IT" sz="4400" dirty="0">
                <a:latin typeface="Calibri Light" panose="020F0302020204030204" pitchFamily="34" charset="0"/>
                <a:cs typeface="Times New Roman" panose="02020603050405020304" pitchFamily="18" charset="0"/>
              </a:rPr>
              <a:t>lavorare in termini di un efficace networking, collaborando attivamente con la rete degli operatori che hanno sottoscritto la Carta </a:t>
            </a:r>
          </a:p>
          <a:p>
            <a:pPr marL="742950" lvl="0" indent="-742950" algn="just">
              <a:lnSpc>
                <a:spcPct val="107000"/>
              </a:lnSpc>
              <a:buFont typeface="+mj-lt"/>
              <a:buAutoNum type="arabicPeriod"/>
            </a:pPr>
            <a:r>
              <a:rPr lang="it-IT" sz="4400" dirty="0">
                <a:effectLst/>
                <a:latin typeface="Calibri Light" panose="020F0302020204030204" pitchFamily="34" charset="0"/>
                <a:ea typeface="Times New Roman" panose="02020603050405020304" pitchFamily="18" charset="0"/>
                <a:cs typeface="Times New Roman" panose="02020603050405020304" pitchFamily="18" charset="0"/>
              </a:rPr>
              <a:t>favorire la mobilità “lenta” o tutte le soluzioni per favorire spostamenti poco impattanti in termini di emissioni e congestionamento dei flussi</a:t>
            </a:r>
          </a:p>
          <a:p>
            <a:pPr marL="742950" lvl="0" indent="-742950" algn="just">
              <a:lnSpc>
                <a:spcPct val="107000"/>
              </a:lnSpc>
              <a:buFont typeface="+mj-lt"/>
              <a:buAutoNum type="arabicPeriod"/>
            </a:pPr>
            <a:r>
              <a:rPr lang="it-IT" sz="4400" dirty="0">
                <a:effectLst/>
                <a:latin typeface="Calibri Light" panose="020F0302020204030204" pitchFamily="34" charset="0"/>
                <a:ea typeface="Times New Roman" panose="02020603050405020304" pitchFamily="18" charset="0"/>
                <a:cs typeface="Times New Roman" panose="02020603050405020304" pitchFamily="18" charset="0"/>
              </a:rPr>
              <a:t>utilizzare in modo prevalente prodotti agroalimentari locali, stagionali o prodotti di filiere eque, sane e controllate, coerentemente con gli impegni di Vetrina Toscana</a:t>
            </a:r>
          </a:p>
          <a:p>
            <a:pPr marL="742950" lvl="0" indent="-742950" algn="just">
              <a:lnSpc>
                <a:spcPct val="107000"/>
              </a:lnSpc>
              <a:buFont typeface="+mj-lt"/>
              <a:buAutoNum type="arabicPeriod"/>
            </a:pPr>
            <a:r>
              <a:rPr lang="it-IT" sz="4400" dirty="0">
                <a:effectLst/>
                <a:latin typeface="Calibri Light" panose="020F0302020204030204" pitchFamily="34" charset="0"/>
                <a:ea typeface="Times New Roman" panose="02020603050405020304" pitchFamily="18" charset="0"/>
                <a:cs typeface="Times New Roman" panose="02020603050405020304" pitchFamily="18" charset="0"/>
              </a:rPr>
              <a:t>tutelare i diritti e le esigenze del proprio personale e dei propri collaboratori, con un’attenzione particolare ai temi della parità di genere</a:t>
            </a:r>
          </a:p>
          <a:p>
            <a:pPr lvl="0"/>
            <a:endParaRPr lang="it-IT" sz="4400" dirty="0">
              <a:latin typeface="Calibri Light" panose="020F0302020204030204" pitchFamily="34" charset="0"/>
              <a:cs typeface="Times New Roman" panose="02020603050405020304" pitchFamily="18" charset="0"/>
            </a:endParaRPr>
          </a:p>
        </p:txBody>
      </p:sp>
    </p:spTree>
    <p:extLst>
      <p:ext uri="{BB962C8B-B14F-4D97-AF65-F5344CB8AC3E}">
        <p14:creationId xmlns:p14="http://schemas.microsoft.com/office/powerpoint/2010/main" val="385834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575912" y="1819541"/>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1016179" y="1919700"/>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dirty="0">
                <a:solidFill>
                  <a:srgbClr val="FFFFFF"/>
                </a:solidFill>
                <a:latin typeface="Montserrat"/>
                <a:sym typeface="Montserrat"/>
              </a:rPr>
              <a:t>3. COMUNICAZIONE</a:t>
            </a:r>
            <a:endParaRPr dirty="0"/>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1865638" y="4050654"/>
            <a:ext cx="21426162" cy="6873677"/>
          </a:xfrm>
          <a:prstGeom prst="rect">
            <a:avLst/>
          </a:prstGeom>
          <a:noFill/>
          <a:ln>
            <a:noFill/>
          </a:ln>
        </p:spPr>
        <p:txBody>
          <a:bodyPr spcFirstLastPara="1" wrap="square" lIns="50800" tIns="50800" rIns="50800" bIns="50800" anchor="ctr" anchorCtr="0">
            <a:spAutoFit/>
          </a:bodyPr>
          <a:lstStyle/>
          <a:p>
            <a:pPr lvl="0"/>
            <a:r>
              <a:rPr lang="it-IT" sz="4400" b="1" dirty="0">
                <a:latin typeface="Calibri Light" panose="020F0302020204030204" pitchFamily="34" charset="0"/>
                <a:cs typeface="Times New Roman" panose="02020603050405020304" pitchFamily="18" charset="0"/>
              </a:rPr>
              <a:t>Come comunico i miei principi e come racconto all’ospite i valori indicati nella Carta?</a:t>
            </a:r>
          </a:p>
          <a:p>
            <a:pPr lvl="0"/>
            <a:endParaRPr lang="it-IT" sz="4400" dirty="0">
              <a:latin typeface="Calibri Light" panose="020F0302020204030204" pitchFamily="34" charset="0"/>
              <a:cs typeface="Times New Roman" panose="02020603050405020304" pitchFamily="18" charset="0"/>
            </a:endParaRPr>
          </a:p>
          <a:p>
            <a:pPr lvl="0"/>
            <a:r>
              <a:rPr lang="it-IT" sz="4400" dirty="0">
                <a:latin typeface="Calibri Light" panose="020F0302020204030204" pitchFamily="34" charset="0"/>
                <a:cs typeface="Times New Roman" panose="02020603050405020304" pitchFamily="18" charset="0"/>
              </a:rPr>
              <a:t>Temi:</a:t>
            </a:r>
          </a:p>
          <a:p>
            <a:pPr marL="742950" lvl="0" indent="-742950">
              <a:buFont typeface="+mj-lt"/>
              <a:buAutoNum type="arabicPeriod"/>
            </a:pPr>
            <a:r>
              <a:rPr lang="it-IT" sz="4400">
                <a:latin typeface="Calibri Light" panose="020F0302020204030204" pitchFamily="34" charset="0"/>
                <a:cs typeface="Times New Roman" panose="02020603050405020304" pitchFamily="18" charset="0"/>
              </a:rPr>
              <a:t>coinvolgere </a:t>
            </a:r>
            <a:r>
              <a:rPr lang="it-IT" sz="4400" dirty="0">
                <a:latin typeface="Calibri Light" panose="020F0302020204030204" pitchFamily="34" charset="0"/>
                <a:cs typeface="Times New Roman" panose="02020603050405020304" pitchFamily="18" charset="0"/>
              </a:rPr>
              <a:t>la comunità locale, affinché questa possa essere consapevole delle decisioni che la coinvolgono </a:t>
            </a:r>
          </a:p>
          <a:p>
            <a:pPr marL="742950" lvl="0" indent="-742950">
              <a:buFont typeface="+mj-lt"/>
              <a:buAutoNum type="arabicPeriod"/>
            </a:pPr>
            <a:r>
              <a:rPr lang="it-IT" sz="4400" dirty="0">
                <a:latin typeface="Calibri Light" panose="020F0302020204030204" pitchFamily="34" charset="0"/>
                <a:cs typeface="Times New Roman" panose="02020603050405020304" pitchFamily="18" charset="0"/>
              </a:rPr>
              <a:t>comunicare in modo trasparente e coinvolgere i propri ospiti affinché comprendano ed adottino comportamenti più responsabili </a:t>
            </a:r>
          </a:p>
          <a:p>
            <a:pPr marL="742950" lvl="0" indent="-742950">
              <a:buFont typeface="+mj-lt"/>
              <a:buAutoNum type="arabicPeriod"/>
            </a:pPr>
            <a:r>
              <a:rPr lang="it-IT" sz="4400" dirty="0">
                <a:latin typeface="Calibri Light" panose="020F0302020204030204" pitchFamily="34" charset="0"/>
                <a:cs typeface="Times New Roman" panose="02020603050405020304" pitchFamily="18" charset="0"/>
              </a:rPr>
              <a:t>valorizzazione dell’identità toscana, attraverso una sua adeguata comunicazione e racconto all’ospite, anche in termini di valori culturali, ambientali, paesaggistici e storico-architettonici</a:t>
            </a:r>
          </a:p>
        </p:txBody>
      </p:sp>
    </p:spTree>
    <p:extLst>
      <p:ext uri="{BB962C8B-B14F-4D97-AF65-F5344CB8AC3E}">
        <p14:creationId xmlns:p14="http://schemas.microsoft.com/office/powerpoint/2010/main" val="3103393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9"/>
        <p:cNvGrpSpPr/>
        <p:nvPr/>
      </p:nvGrpSpPr>
      <p:grpSpPr>
        <a:xfrm>
          <a:off x="0" y="0"/>
          <a:ext cx="0" cy="0"/>
          <a:chOff x="0" y="0"/>
          <a:chExt cx="0" cy="0"/>
        </a:xfrm>
      </p:grpSpPr>
      <p:sp>
        <p:nvSpPr>
          <p:cNvPr id="70" name="Google Shape;70;p2"/>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71" name="Google Shape;71;p2"/>
          <p:cNvSpPr/>
          <p:nvPr/>
        </p:nvSpPr>
        <p:spPr>
          <a:xfrm>
            <a:off x="2060370" y="2657834"/>
            <a:ext cx="15173530"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72" name="Google Shape;72;p2"/>
          <p:cNvSpPr txBox="1"/>
          <p:nvPr/>
        </p:nvSpPr>
        <p:spPr>
          <a:xfrm>
            <a:off x="2268482" y="2801813"/>
            <a:ext cx="14838418" cy="702756"/>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FFFFF"/>
              </a:buClr>
              <a:buSzPts val="3900"/>
              <a:buFont typeface="Montserrat"/>
              <a:buNone/>
            </a:pPr>
            <a:r>
              <a:rPr lang="it-IT" sz="3900" b="1" dirty="0">
                <a:solidFill>
                  <a:srgbClr val="FFFFFF"/>
                </a:solidFill>
                <a:latin typeface="Montserrat"/>
                <a:ea typeface="Montserrat"/>
                <a:cs typeface="Montserrat"/>
                <a:sym typeface="Montserrat"/>
              </a:rPr>
              <a:t>L’APPROCCIO DI </a:t>
            </a:r>
            <a:r>
              <a:rPr lang="it-IT" sz="3900" b="1" i="0" u="none" strike="noStrike" cap="none" dirty="0">
                <a:solidFill>
                  <a:srgbClr val="FFFFFF"/>
                </a:solidFill>
                <a:latin typeface="Montserrat"/>
                <a:ea typeface="Montserrat"/>
                <a:cs typeface="Montserrat"/>
                <a:sym typeface="Montserrat"/>
              </a:rPr>
              <a:t>SOSTENIBILITA’ AL TURISMO</a:t>
            </a:r>
            <a:endParaRPr dirty="0"/>
          </a:p>
        </p:txBody>
      </p:sp>
      <p:sp>
        <p:nvSpPr>
          <p:cNvPr id="73" name="Google Shape;73;p2"/>
          <p:cNvSpPr txBox="1"/>
          <p:nvPr/>
        </p:nvSpPr>
        <p:spPr>
          <a:xfrm>
            <a:off x="1958771" y="4629590"/>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sp>
        <p:nvSpPr>
          <p:cNvPr id="74" name="Google Shape;74;p2"/>
          <p:cNvSpPr txBox="1"/>
          <p:nvPr/>
        </p:nvSpPr>
        <p:spPr>
          <a:xfrm>
            <a:off x="3960256" y="4883422"/>
            <a:ext cx="17299613" cy="5042406"/>
          </a:xfrm>
          <a:prstGeom prst="rect">
            <a:avLst/>
          </a:prstGeom>
          <a:noFill/>
          <a:ln>
            <a:noFill/>
          </a:ln>
        </p:spPr>
        <p:txBody>
          <a:bodyPr spcFirstLastPara="1" wrap="square" lIns="50800" tIns="50800" rIns="50800" bIns="50800" anchor="ctr" anchorCtr="0">
            <a:spAutoFit/>
          </a:bodyPr>
          <a:lstStyle/>
          <a:p>
            <a:pPr marL="0" marR="0" lvl="0" indent="0" algn="just" rtl="0">
              <a:lnSpc>
                <a:spcPct val="150000"/>
              </a:lnSpc>
              <a:spcBef>
                <a:spcPts val="0"/>
              </a:spcBef>
              <a:spcAft>
                <a:spcPts val="0"/>
              </a:spcAft>
              <a:buClr>
                <a:srgbClr val="000000"/>
              </a:buClr>
              <a:buSzPts val="4100"/>
              <a:buFont typeface="Montserrat"/>
              <a:buNone/>
            </a:pPr>
            <a:r>
              <a:rPr lang="it-IT" sz="4100" b="1" i="0" u="none" strike="noStrike" cap="none" dirty="0">
                <a:solidFill>
                  <a:srgbClr val="000000"/>
                </a:solidFill>
                <a:latin typeface="Montserrat"/>
                <a:ea typeface="Montserrat"/>
                <a:cs typeface="Montserrat"/>
                <a:sym typeface="Montserrat"/>
              </a:rPr>
              <a:t>AGENDA</a:t>
            </a:r>
            <a:endParaRPr dirty="0"/>
          </a:p>
          <a:p>
            <a:pPr marL="0" marR="0" lvl="0" indent="0" algn="just" rtl="0">
              <a:lnSpc>
                <a:spcPct val="150000"/>
              </a:lnSpc>
              <a:spcBef>
                <a:spcPts val="0"/>
              </a:spcBef>
              <a:spcAft>
                <a:spcPts val="0"/>
              </a:spcAft>
              <a:buClr>
                <a:srgbClr val="000000"/>
              </a:buClr>
              <a:buSzPts val="4100"/>
              <a:buFont typeface="Montserrat"/>
              <a:buNone/>
            </a:pPr>
            <a:endParaRPr sz="4100" b="0" i="0" u="none" strike="noStrike" cap="none" dirty="0">
              <a:solidFill>
                <a:srgbClr val="000000"/>
              </a:solidFill>
              <a:latin typeface="Montserrat"/>
              <a:ea typeface="Montserrat"/>
              <a:cs typeface="Montserrat"/>
              <a:sym typeface="Montserrat"/>
            </a:endParaRPr>
          </a:p>
          <a:p>
            <a:pPr marL="0" marR="0" lvl="0" indent="-279400" algn="just" rtl="0">
              <a:lnSpc>
                <a:spcPct val="150000"/>
              </a:lnSpc>
              <a:spcBef>
                <a:spcPts val="0"/>
              </a:spcBef>
              <a:spcAft>
                <a:spcPts val="0"/>
              </a:spcAft>
              <a:buClr>
                <a:srgbClr val="595959"/>
              </a:buClr>
              <a:buSzPts val="4400"/>
              <a:buFont typeface="Arial"/>
              <a:buChar char="•"/>
            </a:pPr>
            <a:r>
              <a:rPr lang="it-IT" sz="4400" dirty="0">
                <a:solidFill>
                  <a:srgbClr val="595959"/>
                </a:solidFill>
                <a:latin typeface="Montserrat"/>
                <a:ea typeface="Montserrat"/>
                <a:cs typeface="Montserrat"/>
                <a:sym typeface="Montserrat"/>
              </a:rPr>
              <a:t>La Carta dei Valori</a:t>
            </a:r>
          </a:p>
          <a:p>
            <a:pPr marL="0" marR="0" lvl="0" indent="-279400" algn="just" rtl="0">
              <a:lnSpc>
                <a:spcPct val="150000"/>
              </a:lnSpc>
              <a:spcBef>
                <a:spcPts val="0"/>
              </a:spcBef>
              <a:spcAft>
                <a:spcPts val="0"/>
              </a:spcAft>
              <a:buClr>
                <a:srgbClr val="595959"/>
              </a:buClr>
              <a:buSzPts val="4400"/>
              <a:buFont typeface="Arial"/>
              <a:buChar char="•"/>
            </a:pPr>
            <a:r>
              <a:rPr lang="it-IT" sz="4400" dirty="0">
                <a:solidFill>
                  <a:srgbClr val="595959"/>
                </a:solidFill>
                <a:latin typeface="Montserrat"/>
                <a:ea typeface="Montserrat"/>
                <a:cs typeface="Montserrat"/>
                <a:sym typeface="Montserrat"/>
              </a:rPr>
              <a:t>Obiettivi e Temi del Laboratorio</a:t>
            </a:r>
          </a:p>
          <a:p>
            <a:pPr marL="0" marR="0" lvl="0" indent="-279400" algn="just" rtl="0">
              <a:lnSpc>
                <a:spcPct val="150000"/>
              </a:lnSpc>
              <a:spcBef>
                <a:spcPts val="0"/>
              </a:spcBef>
              <a:spcAft>
                <a:spcPts val="0"/>
              </a:spcAft>
              <a:buClr>
                <a:srgbClr val="595959"/>
              </a:buClr>
              <a:buSzPts val="4400"/>
              <a:buFont typeface="Arial"/>
              <a:buChar char="•"/>
            </a:pPr>
            <a:r>
              <a:rPr lang="it-IT" sz="4400" b="0" i="0" u="none" strike="noStrike" cap="none" dirty="0">
                <a:solidFill>
                  <a:srgbClr val="595959"/>
                </a:solidFill>
                <a:latin typeface="Montserrat"/>
                <a:ea typeface="Montserrat"/>
                <a:cs typeface="Montserrat"/>
                <a:sym typeface="Montserrat"/>
              </a:rPr>
              <a:t>Gruppi di lavoro</a:t>
            </a:r>
            <a:endParaRPr sz="4400" b="0" i="0" u="none" strike="noStrike" cap="none" dirty="0">
              <a:solidFill>
                <a:srgbClr val="595959"/>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84B37F6C-90B4-F4C0-7C20-F3ED432012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3900"/>
              <a:buFont typeface="Montserrat"/>
              <a:buNone/>
              <a:tabLst/>
              <a:defRPr/>
            </a:pPr>
            <a:r>
              <a:rPr kumimoji="0" lang="it-IT" sz="3900" b="1" i="0" u="none" strike="noStrike" kern="0" cap="none" spc="0" normalizeH="0" baseline="0" noProof="0">
                <a:ln>
                  <a:noFill/>
                </a:ln>
                <a:solidFill>
                  <a:srgbClr val="FFFFFF"/>
                </a:solidFill>
                <a:effectLst/>
                <a:uLnTx/>
                <a:uFillTx/>
                <a:latin typeface="Montserrat"/>
                <a:ea typeface="Montserrat"/>
                <a:cs typeface="Montserrat"/>
                <a:sym typeface="Montserrat"/>
              </a:rPr>
              <a:t>TITOLO</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3"/>
          <p:cNvSpPr/>
          <p:nvPr/>
        </p:nvSpPr>
        <p:spPr>
          <a:xfrm>
            <a:off x="282371" y="2568304"/>
            <a:ext cx="6562929" cy="9155270"/>
          </a:xfrm>
          <a:prstGeom prst="rect">
            <a:avLst/>
          </a:prstGeom>
          <a:solidFill>
            <a:srgbClr val="E02334"/>
          </a:solid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
                <a:srgbClr val="72FDEA"/>
              </a:buClr>
              <a:buSzPts val="3000"/>
              <a:buFont typeface="Helvetica Neue"/>
              <a:buNone/>
              <a:tabLst/>
              <a:defRPr/>
            </a:pPr>
            <a:endParaRPr kumimoji="0" sz="3000" b="0" i="0" u="none" strike="noStrike" kern="0" cap="none" spc="0" normalizeH="0" baseline="0" noProof="0">
              <a:ln>
                <a:noFill/>
              </a:ln>
              <a:solidFill>
                <a:srgbClr val="000000"/>
              </a:solidFill>
              <a:effectLst/>
              <a:uLnTx/>
              <a:uFillTx/>
              <a:latin typeface="Helvetica Neue"/>
              <a:ea typeface="Helvetica Neue"/>
              <a:cs typeface="Helvetica Neue"/>
              <a:sym typeface="Helvetica Neue"/>
            </a:endParaRPr>
          </a:p>
        </p:txBody>
      </p:sp>
      <p:sp>
        <p:nvSpPr>
          <p:cNvPr id="81" name="Google Shape;81;p3"/>
          <p:cNvSpPr txBox="1"/>
          <p:nvPr/>
        </p:nvSpPr>
        <p:spPr>
          <a:xfrm>
            <a:off x="811539" y="5921140"/>
            <a:ext cx="5690862" cy="1302921"/>
          </a:xfrm>
          <a:prstGeom prst="rect">
            <a:avLst/>
          </a:prstGeom>
          <a:noFill/>
          <a:ln>
            <a:noFill/>
          </a:ln>
        </p:spPr>
        <p:txBody>
          <a:bodyPr spcFirstLastPara="1" wrap="square" lIns="50800" tIns="50800" rIns="50800" bIns="50800" anchor="ctr"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3900"/>
              <a:buFont typeface="Montserrat"/>
              <a:buNone/>
              <a:tabLst/>
              <a:defRPr/>
            </a:pPr>
            <a:r>
              <a:rPr lang="it-IT" sz="3900" b="1" dirty="0">
                <a:solidFill>
                  <a:srgbClr val="FFFFFF"/>
                </a:solidFill>
                <a:latin typeface="Montserrat"/>
                <a:sym typeface="Montserrat"/>
              </a:rPr>
              <a:t>3</a:t>
            </a:r>
            <a:r>
              <a:rPr kumimoji="0" lang="it-IT" sz="3900" b="1" i="0" u="none" strike="noStrike" kern="0" cap="none" spc="0" normalizeH="0" baseline="0" noProof="0" dirty="0">
                <a:ln>
                  <a:noFill/>
                </a:ln>
                <a:solidFill>
                  <a:srgbClr val="FFFFFF"/>
                </a:solidFill>
                <a:effectLst/>
                <a:uLnTx/>
                <a:uFillTx/>
                <a:latin typeface="Montserrat"/>
                <a:cs typeface="Arial"/>
                <a:sym typeface="Montserrat"/>
              </a:rPr>
              <a:t>. ATTIVITA’ IN GRUPPI DI LAVORO</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defTabSz="914400" rtl="0" eaLnBrk="1" fontAlgn="auto" latinLnBrk="0" hangingPunct="1">
              <a:lnSpc>
                <a:spcPct val="150000"/>
              </a:lnSpc>
              <a:spcBef>
                <a:spcPts val="0"/>
              </a:spcBef>
              <a:spcAft>
                <a:spcPts val="0"/>
              </a:spcAft>
              <a:buClr>
                <a:srgbClr val="000000"/>
              </a:buClr>
              <a:buSzPts val="4100"/>
              <a:buFont typeface="Noto Sans Symbols"/>
              <a:buNone/>
              <a:tabLst/>
              <a:defRPr/>
            </a:pPr>
            <a:endParaRPr kumimoji="0" sz="4100" b="0" i="0" u="none" strike="noStrike" kern="0" cap="none" spc="0" normalizeH="0" baseline="0" noProof="0">
              <a:ln>
                <a:noFill/>
              </a:ln>
              <a:solidFill>
                <a:srgbClr val="000000"/>
              </a:solidFill>
              <a:effectLst/>
              <a:uLnTx/>
              <a:uFillTx/>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pic>
        <p:nvPicPr>
          <p:cNvPr id="2050" name="Picture 2" descr="Gratis Immagine gratuita di abbazia di san galgano, architettura, azienda agricola Foto a disposizione">
            <a:extLst>
              <a:ext uri="{FF2B5EF4-FFF2-40B4-BE49-F238E27FC236}">
                <a16:creationId xmlns:a16="http://schemas.microsoft.com/office/drawing/2014/main" id="{6B605E9E-CE13-2863-EC42-FB044B74ED4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7475" b="5340"/>
          <a:stretch/>
        </p:blipFill>
        <p:spPr bwMode="auto">
          <a:xfrm>
            <a:off x="7190951" y="2568304"/>
            <a:ext cx="16381509" cy="9155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981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4"/>
        <p:cNvGrpSpPr/>
        <p:nvPr/>
      </p:nvGrpSpPr>
      <p:grpSpPr>
        <a:xfrm>
          <a:off x="0" y="0"/>
          <a:ext cx="0" cy="0"/>
          <a:chOff x="0" y="0"/>
          <a:chExt cx="0" cy="0"/>
        </a:xfrm>
      </p:grpSpPr>
      <p:pic>
        <p:nvPicPr>
          <p:cNvPr id="295" name="Google Shape;295;p24" descr="Immagin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68599" y="1845853"/>
            <a:ext cx="14332179" cy="975948"/>
          </a:xfrm>
          <a:prstGeom prst="rect">
            <a:avLst/>
          </a:prstGeom>
          <a:noFill/>
          <a:ln>
            <a:noFill/>
          </a:ln>
        </p:spPr>
      </p:pic>
      <p:sp>
        <p:nvSpPr>
          <p:cNvPr id="296" name="Google Shape;296;p24"/>
          <p:cNvSpPr/>
          <p:nvPr/>
        </p:nvSpPr>
        <p:spPr>
          <a:xfrm>
            <a:off x="15976600" y="25400"/>
            <a:ext cx="8666758" cy="12700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297" name="Google Shape;297;p24"/>
          <p:cNvSpPr txBox="1"/>
          <p:nvPr/>
        </p:nvSpPr>
        <p:spPr>
          <a:xfrm>
            <a:off x="1633542" y="7039077"/>
            <a:ext cx="17941915" cy="1025922"/>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6000"/>
              <a:buFont typeface="Montserrat"/>
              <a:buNone/>
            </a:pPr>
            <a:r>
              <a:rPr lang="it-IT" sz="6000" b="1" i="0" u="none" strike="noStrike" cap="none" dirty="0">
                <a:solidFill>
                  <a:srgbClr val="FFFFFF"/>
                </a:solidFill>
                <a:latin typeface="Montserrat"/>
                <a:ea typeface="Montserrat"/>
                <a:cs typeface="Montserrat"/>
                <a:sym typeface="Montserrat"/>
              </a:rPr>
              <a:t>GRAZIE PER LA VOSTRA ATTENZIONE</a:t>
            </a:r>
            <a:endParaRPr sz="6000" b="1" i="0" u="none" strike="noStrike" cap="none" dirty="0">
              <a:solidFill>
                <a:srgbClr val="FFFFFF"/>
              </a:solidFill>
              <a:latin typeface="Montserrat"/>
              <a:ea typeface="Montserrat"/>
              <a:cs typeface="Montserrat"/>
              <a:sym typeface="Montserrat"/>
            </a:endParaRPr>
          </a:p>
        </p:txBody>
      </p:sp>
      <p:sp>
        <p:nvSpPr>
          <p:cNvPr id="298" name="Google Shape;298;p24"/>
          <p:cNvSpPr txBox="1"/>
          <p:nvPr/>
        </p:nvSpPr>
        <p:spPr>
          <a:xfrm>
            <a:off x="3208342" y="5859216"/>
            <a:ext cx="15134992"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4000"/>
              <a:buFont typeface="Montserrat"/>
              <a:buNone/>
            </a:pPr>
            <a:r>
              <a:rPr lang="it-IT" sz="4000" b="0" i="0" u="none" strike="noStrike" cap="none" dirty="0">
                <a:solidFill>
                  <a:schemeClr val="lt1"/>
                </a:solidFill>
                <a:latin typeface="Montserrat"/>
                <a:ea typeface="Montserrat"/>
                <a:cs typeface="Montserrat"/>
                <a:sym typeface="Montserrat"/>
              </a:rPr>
              <a:t>RESTIAMO A DISPOSIZIONE PER LE DOMANDE</a:t>
            </a:r>
            <a:endParaRPr dirty="0"/>
          </a:p>
        </p:txBody>
      </p:sp>
      <p:pic>
        <p:nvPicPr>
          <p:cNvPr id="3" name="Immagine 2">
            <a:extLst>
              <a:ext uri="{FF2B5EF4-FFF2-40B4-BE49-F238E27FC236}">
                <a16:creationId xmlns:a16="http://schemas.microsoft.com/office/drawing/2014/main" id="{A5079E0D-68B0-B261-CB61-8F81B774D29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866001" y="12663136"/>
            <a:ext cx="2286198" cy="7849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282371" y="2568304"/>
            <a:ext cx="6562929" cy="9155270"/>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811539" y="5478094"/>
            <a:ext cx="5690862" cy="3103414"/>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dirty="0">
                <a:solidFill>
                  <a:srgbClr val="FFFFFF"/>
                </a:solidFill>
                <a:latin typeface="Montserrat"/>
                <a:sym typeface="Montserrat"/>
              </a:rPr>
              <a:t>1. LA CARTA DEI VALORI PER LA SOSTENIBILITA’ DEGLI OPERATORI TOSCANI</a:t>
            </a:r>
            <a:endParaRPr dirty="0"/>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pic>
        <p:nvPicPr>
          <p:cNvPr id="3074" name="Picture 2" descr="Gratis Casa In Cemento Vicino Al Corpo D'acqua Foto a disposizione">
            <a:extLst>
              <a:ext uri="{FF2B5EF4-FFF2-40B4-BE49-F238E27FC236}">
                <a16:creationId xmlns:a16="http://schemas.microsoft.com/office/drawing/2014/main" id="{68254E6D-FB03-D48E-B93A-90C9470A9DF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864" b="20530"/>
          <a:stretch/>
        </p:blipFill>
        <p:spPr bwMode="auto">
          <a:xfrm>
            <a:off x="7374468" y="2568304"/>
            <a:ext cx="16361832" cy="9155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740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1958771" y="2708004"/>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2399038" y="2808163"/>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i="0" u="none" strike="noStrike" cap="none" dirty="0">
                <a:solidFill>
                  <a:srgbClr val="FFFFFF"/>
                </a:solidFill>
                <a:latin typeface="Montserrat"/>
                <a:ea typeface="Montserrat"/>
                <a:cs typeface="Montserrat"/>
                <a:sym typeface="Montserrat"/>
              </a:rPr>
              <a:t>FINALITA’</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5C44EE70-2090-5473-B22E-55BC8ACEB855}"/>
              </a:ext>
            </a:extLst>
          </p:cNvPr>
          <p:cNvSpPr txBox="1"/>
          <p:nvPr/>
        </p:nvSpPr>
        <p:spPr>
          <a:xfrm>
            <a:off x="2131456" y="4612706"/>
            <a:ext cx="20423744" cy="7489230"/>
          </a:xfrm>
          <a:prstGeom prst="rect">
            <a:avLst/>
          </a:prstGeom>
          <a:noFill/>
          <a:ln>
            <a:noFill/>
          </a:ln>
        </p:spPr>
        <p:txBody>
          <a:bodyPr spcFirstLastPara="1" wrap="square" lIns="50800" tIns="50800" rIns="50800" bIns="50800" anchor="ctr" anchorCtr="0">
            <a:spAutoFit/>
          </a:bodyPr>
          <a:lstStyle/>
          <a:p>
            <a:pPr algn="just">
              <a:lnSpc>
                <a:spcPct val="150000"/>
              </a:lnSpc>
              <a:buClr>
                <a:srgbClr val="595959"/>
              </a:buClr>
              <a:buSzPts val="4400"/>
            </a:pPr>
            <a:r>
              <a:rPr lang="it-IT" sz="4000" dirty="0">
                <a:solidFill>
                  <a:srgbClr val="595959"/>
                </a:solidFill>
                <a:latin typeface="Montserrat"/>
              </a:rPr>
              <a:t>La Carta intende </a:t>
            </a:r>
            <a:r>
              <a:rPr lang="it-IT" sz="4000" b="1" dirty="0">
                <a:solidFill>
                  <a:srgbClr val="595959"/>
                </a:solidFill>
                <a:latin typeface="Montserrat"/>
              </a:rPr>
              <a:t>guidare</a:t>
            </a:r>
            <a:r>
              <a:rPr lang="it-IT" sz="4000" dirty="0">
                <a:solidFill>
                  <a:srgbClr val="595959"/>
                </a:solidFill>
                <a:latin typeface="Montserrat"/>
              </a:rPr>
              <a:t> la progettazione di possibili azioni future, attivate da stakeholder, garantendo e promuovendo lo sviluppo turistico sostenibile del territorio, attraverso il </a:t>
            </a:r>
            <a:r>
              <a:rPr lang="it-IT" sz="4000" b="1" dirty="0">
                <a:solidFill>
                  <a:srgbClr val="595959"/>
                </a:solidFill>
                <a:latin typeface="Montserrat"/>
              </a:rPr>
              <a:t>supporto</a:t>
            </a:r>
            <a:r>
              <a:rPr lang="it-IT" sz="4000" dirty="0">
                <a:solidFill>
                  <a:srgbClr val="595959"/>
                </a:solidFill>
                <a:latin typeface="Montserrat"/>
              </a:rPr>
              <a:t> ad attività locali turistiche che siano rispettose delle risorse ambientali, la valorizzazione del capitale sociale e culturale, nella consapevolezza dei vincoli imposti dalla capacità di rigenerazione e assorbimento dell’ecosistema e con la finalità di generare un equo ritorno economico degli investimenti fatti.</a:t>
            </a:r>
          </a:p>
          <a:p>
            <a:pPr marL="0" marR="0" lvl="0" indent="-279400" algn="just" rtl="0">
              <a:lnSpc>
                <a:spcPct val="150000"/>
              </a:lnSpc>
              <a:spcBef>
                <a:spcPts val="0"/>
              </a:spcBef>
              <a:spcAft>
                <a:spcPts val="0"/>
              </a:spcAft>
              <a:buClr>
                <a:srgbClr val="595959"/>
              </a:buClr>
              <a:buSzPts val="4400"/>
              <a:buFont typeface="Arial"/>
              <a:buChar char="•"/>
            </a:pPr>
            <a:endParaRPr lang="it-IT" sz="4000" dirty="0">
              <a:solidFill>
                <a:srgbClr val="595959"/>
              </a:solidFill>
              <a:latin typeface="Montserrat"/>
              <a:ea typeface="Montserrat"/>
              <a:cs typeface="Montserrat"/>
              <a:sym typeface="Montserrat"/>
            </a:endParaRPr>
          </a:p>
        </p:txBody>
      </p:sp>
    </p:spTree>
    <p:extLst>
      <p:ext uri="{BB962C8B-B14F-4D97-AF65-F5344CB8AC3E}">
        <p14:creationId xmlns:p14="http://schemas.microsoft.com/office/powerpoint/2010/main" val="2176556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784637" y="1825923"/>
            <a:ext cx="7261429" cy="2352377"/>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1090938" y="2307082"/>
            <a:ext cx="6648829"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dirty="0">
                <a:solidFill>
                  <a:srgbClr val="FFFFFF"/>
                </a:solidFill>
                <a:latin typeface="Montserrat"/>
                <a:sym typeface="Montserrat"/>
              </a:rPr>
              <a:t>Il percorso</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A8B0AD54-5119-AEBC-70A2-96996D31E706}"/>
              </a:ext>
            </a:extLst>
          </p:cNvPr>
          <p:cNvSpPr txBox="1"/>
          <p:nvPr/>
        </p:nvSpPr>
        <p:spPr>
          <a:xfrm>
            <a:off x="507472" y="4869756"/>
            <a:ext cx="23876527" cy="9335889"/>
          </a:xfrm>
          <a:prstGeom prst="rect">
            <a:avLst/>
          </a:prstGeom>
          <a:noFill/>
          <a:ln>
            <a:noFill/>
          </a:ln>
        </p:spPr>
        <p:txBody>
          <a:bodyPr spcFirstLastPara="1" wrap="square" lIns="50800" tIns="50800" rIns="50800" bIns="50800" anchor="ctr" anchorCtr="0">
            <a:spAutoFit/>
          </a:bodyPr>
          <a:lstStyle/>
          <a:p>
            <a:pPr marL="571500" indent="-571500" algn="just">
              <a:lnSpc>
                <a:spcPct val="150000"/>
              </a:lnSpc>
              <a:buClr>
                <a:srgbClr val="595959"/>
              </a:buClr>
              <a:buSzPts val="4400"/>
              <a:buFont typeface="Wingdings" panose="05000000000000000000" pitchFamily="2" charset="2"/>
              <a:buChar char="ü"/>
            </a:pPr>
            <a:r>
              <a:rPr lang="it-IT" sz="4000" b="1" dirty="0">
                <a:solidFill>
                  <a:srgbClr val="595959"/>
                </a:solidFill>
                <a:latin typeface="Montserrat"/>
              </a:rPr>
              <a:t>1° ottobre 2022: Castiglione della Pescaia</a:t>
            </a:r>
          </a:p>
          <a:p>
            <a:pPr marL="571500" indent="-571500" algn="just">
              <a:lnSpc>
                <a:spcPct val="150000"/>
              </a:lnSpc>
              <a:buClr>
                <a:srgbClr val="595959"/>
              </a:buClr>
              <a:buSzPts val="4400"/>
              <a:buFont typeface="Arial" panose="020B0604020202020204" pitchFamily="34" charset="0"/>
              <a:buChar char="•"/>
            </a:pPr>
            <a:r>
              <a:rPr lang="it-IT" sz="4000" dirty="0">
                <a:solidFill>
                  <a:srgbClr val="595959"/>
                </a:solidFill>
                <a:latin typeface="Montserrat"/>
              </a:rPr>
              <a:t>Gli strumenti per la sostenibilità (mattina), le parole chiave della Sostenibilità (pomeriggio)</a:t>
            </a:r>
          </a:p>
          <a:p>
            <a:pPr marL="571500" indent="-571500" algn="just">
              <a:lnSpc>
                <a:spcPct val="150000"/>
              </a:lnSpc>
              <a:buClr>
                <a:srgbClr val="595959"/>
              </a:buClr>
              <a:buSzPts val="4400"/>
              <a:buFont typeface="Wingdings" panose="05000000000000000000" pitchFamily="2" charset="2"/>
              <a:buChar char="ü"/>
            </a:pPr>
            <a:r>
              <a:rPr lang="it-IT" sz="4000" b="1" dirty="0">
                <a:solidFill>
                  <a:srgbClr val="595959"/>
                </a:solidFill>
                <a:latin typeface="Montserrat"/>
              </a:rPr>
              <a:t>15 dicembre 2022: 1° laboratorio on line</a:t>
            </a:r>
          </a:p>
          <a:p>
            <a:pPr marL="571500" indent="-571500" algn="just">
              <a:lnSpc>
                <a:spcPct val="150000"/>
              </a:lnSpc>
              <a:buClr>
                <a:srgbClr val="595959"/>
              </a:buClr>
              <a:buSzPts val="4400"/>
              <a:buFont typeface="Arial" panose="020B0604020202020204" pitchFamily="34" charset="0"/>
              <a:buChar char="•"/>
            </a:pPr>
            <a:r>
              <a:rPr lang="it-IT" sz="4000" dirty="0">
                <a:solidFill>
                  <a:srgbClr val="595959"/>
                </a:solidFill>
                <a:latin typeface="Montserrat"/>
              </a:rPr>
              <a:t>individuare i valori per comunicare la Regione Toscana come destinazione sostenibile</a:t>
            </a:r>
          </a:p>
          <a:p>
            <a:pPr marL="571500" indent="-571500" algn="just">
              <a:lnSpc>
                <a:spcPct val="150000"/>
              </a:lnSpc>
              <a:buClr>
                <a:srgbClr val="595959"/>
              </a:buClr>
              <a:buSzPts val="4400"/>
              <a:buFont typeface="Wingdings" panose="05000000000000000000" pitchFamily="2" charset="2"/>
              <a:buChar char="ü"/>
            </a:pPr>
            <a:r>
              <a:rPr lang="it-IT" sz="4000" b="1" dirty="0">
                <a:solidFill>
                  <a:srgbClr val="595959"/>
                </a:solidFill>
                <a:latin typeface="Montserrat"/>
              </a:rPr>
              <a:t>10 febbraio 2023: 2° laboratorio on line</a:t>
            </a:r>
          </a:p>
          <a:p>
            <a:pPr marL="571500" indent="-571500" algn="just">
              <a:lnSpc>
                <a:spcPct val="150000"/>
              </a:lnSpc>
              <a:buClr>
                <a:srgbClr val="595959"/>
              </a:buClr>
              <a:buSzPts val="4400"/>
              <a:buFont typeface="Arial" panose="020B0604020202020204" pitchFamily="34" charset="0"/>
              <a:buChar char="•"/>
            </a:pPr>
            <a:r>
              <a:rPr lang="it-IT" sz="4000" dirty="0">
                <a:solidFill>
                  <a:srgbClr val="595959"/>
                </a:solidFill>
                <a:latin typeface="Montserrat"/>
              </a:rPr>
              <a:t>Proposta Principi e Valori </a:t>
            </a:r>
          </a:p>
          <a:p>
            <a:pPr marL="571500" indent="-571500" algn="just">
              <a:lnSpc>
                <a:spcPct val="150000"/>
              </a:lnSpc>
              <a:buClr>
                <a:srgbClr val="595959"/>
              </a:buClr>
              <a:buSzPts val="4400"/>
              <a:buFont typeface="Arial" panose="020B0604020202020204" pitchFamily="34" charset="0"/>
              <a:buChar char="•"/>
            </a:pPr>
            <a:r>
              <a:rPr lang="it-IT" sz="4000" dirty="0">
                <a:solidFill>
                  <a:srgbClr val="595959"/>
                </a:solidFill>
                <a:latin typeface="Montserrat"/>
              </a:rPr>
              <a:t>Domande con </a:t>
            </a:r>
            <a:r>
              <a:rPr lang="it-IT" sz="4000" dirty="0" err="1">
                <a:solidFill>
                  <a:srgbClr val="595959"/>
                </a:solidFill>
                <a:latin typeface="Montserrat"/>
              </a:rPr>
              <a:t>Mentimeter</a:t>
            </a:r>
            <a:endParaRPr lang="it-IT" sz="4000" dirty="0">
              <a:solidFill>
                <a:srgbClr val="595959"/>
              </a:solidFill>
              <a:latin typeface="Montserrat"/>
            </a:endParaRPr>
          </a:p>
          <a:p>
            <a:pPr algn="just">
              <a:lnSpc>
                <a:spcPct val="150000"/>
              </a:lnSpc>
              <a:buClr>
                <a:srgbClr val="595959"/>
              </a:buClr>
              <a:buSzPts val="4400"/>
            </a:pPr>
            <a:endParaRPr lang="it-IT" sz="4000" dirty="0">
              <a:solidFill>
                <a:srgbClr val="595959"/>
              </a:solidFill>
              <a:latin typeface="Montserrat"/>
            </a:endParaRPr>
          </a:p>
          <a:p>
            <a:pPr algn="just">
              <a:lnSpc>
                <a:spcPct val="150000"/>
              </a:lnSpc>
              <a:buClr>
                <a:srgbClr val="595959"/>
              </a:buClr>
              <a:buSzPts val="4400"/>
            </a:pPr>
            <a:endParaRPr lang="it-IT" sz="4000" dirty="0">
              <a:solidFill>
                <a:srgbClr val="595959"/>
              </a:solidFill>
              <a:latin typeface="Montserrat"/>
            </a:endParaRPr>
          </a:p>
          <a:p>
            <a:pPr marL="0" marR="0" lvl="0" indent="-279400" algn="just" rtl="0">
              <a:lnSpc>
                <a:spcPct val="150000"/>
              </a:lnSpc>
              <a:spcBef>
                <a:spcPts val="0"/>
              </a:spcBef>
              <a:spcAft>
                <a:spcPts val="0"/>
              </a:spcAft>
              <a:buClr>
                <a:srgbClr val="595959"/>
              </a:buClr>
              <a:buSzPts val="4400"/>
              <a:buFont typeface="Arial"/>
              <a:buChar char="•"/>
            </a:pPr>
            <a:endParaRPr lang="it-IT" sz="4000" dirty="0">
              <a:solidFill>
                <a:srgbClr val="595959"/>
              </a:solidFill>
              <a:latin typeface="Montserrat"/>
              <a:ea typeface="Montserrat"/>
              <a:cs typeface="Montserrat"/>
              <a:sym typeface="Montserrat"/>
            </a:endParaRPr>
          </a:p>
        </p:txBody>
      </p:sp>
    </p:spTree>
    <p:extLst>
      <p:ext uri="{BB962C8B-B14F-4D97-AF65-F5344CB8AC3E}">
        <p14:creationId xmlns:p14="http://schemas.microsoft.com/office/powerpoint/2010/main" val="1079956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784637" y="1825923"/>
            <a:ext cx="7261429" cy="2352377"/>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1090938" y="2007000"/>
            <a:ext cx="6648829" cy="1302921"/>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dirty="0">
                <a:solidFill>
                  <a:srgbClr val="FFFFFF"/>
                </a:solidFill>
                <a:latin typeface="Montserrat"/>
                <a:sym typeface="Montserrat"/>
              </a:rPr>
              <a:t>L’APPORTO DEI LABORATORI</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graphicFrame>
        <p:nvGraphicFramePr>
          <p:cNvPr id="4" name="Diagramma 3">
            <a:extLst>
              <a:ext uri="{FF2B5EF4-FFF2-40B4-BE49-F238E27FC236}">
                <a16:creationId xmlns:a16="http://schemas.microsoft.com/office/drawing/2014/main" id="{1BFD182D-19A6-018C-0821-AB97B7FB991E}"/>
              </a:ext>
            </a:extLst>
          </p:cNvPr>
          <p:cNvGraphicFramePr/>
          <p:nvPr/>
        </p:nvGraphicFramePr>
        <p:xfrm>
          <a:off x="6346577" y="1435100"/>
          <a:ext cx="18888323" cy="11230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861457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1958771" y="2708004"/>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2399038" y="2808163"/>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i="0" u="none" strike="noStrike" cap="none" dirty="0">
                <a:solidFill>
                  <a:srgbClr val="FFFFFF"/>
                </a:solidFill>
                <a:latin typeface="Montserrat"/>
                <a:ea typeface="Montserrat"/>
                <a:cs typeface="Montserrat"/>
                <a:sym typeface="Montserrat"/>
              </a:rPr>
              <a:t>5 PRINCIPI</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3757056" y="5136752"/>
            <a:ext cx="5590045" cy="5642570"/>
          </a:xfrm>
          <a:prstGeom prst="rect">
            <a:avLst/>
          </a:prstGeom>
          <a:noFill/>
          <a:ln>
            <a:noFill/>
          </a:ln>
        </p:spPr>
        <p:txBody>
          <a:bodyPr spcFirstLastPara="1" wrap="square" lIns="50800" tIns="50800" rIns="50800" bIns="50800" anchor="ctr" anchorCtr="0">
            <a:spAutoFit/>
          </a:bodyPr>
          <a:lstStyle/>
          <a:p>
            <a:pPr marL="742950" indent="-742950" algn="just">
              <a:lnSpc>
                <a:spcPct val="150000"/>
              </a:lnSpc>
              <a:buClr>
                <a:srgbClr val="595959"/>
              </a:buClr>
              <a:buSzPts val="4400"/>
              <a:buFont typeface="+mj-lt"/>
              <a:buAutoNum type="arabicPeriod"/>
            </a:pPr>
            <a:r>
              <a:rPr lang="it-IT" sz="4000" dirty="0">
                <a:solidFill>
                  <a:srgbClr val="595959"/>
                </a:solidFill>
                <a:latin typeface="Montserrat"/>
              </a:rPr>
              <a:t>Collaborazione</a:t>
            </a:r>
          </a:p>
          <a:p>
            <a:pPr marL="742950" indent="-742950" algn="just">
              <a:lnSpc>
                <a:spcPct val="150000"/>
              </a:lnSpc>
              <a:buClr>
                <a:srgbClr val="595959"/>
              </a:buClr>
              <a:buSzPts val="4400"/>
              <a:buFont typeface="+mj-lt"/>
              <a:buAutoNum type="arabicPeriod"/>
            </a:pPr>
            <a:r>
              <a:rPr lang="it-IT" sz="4000" dirty="0">
                <a:solidFill>
                  <a:srgbClr val="595959"/>
                </a:solidFill>
                <a:latin typeface="Montserrat"/>
              </a:rPr>
              <a:t>Conservazione</a:t>
            </a:r>
          </a:p>
          <a:p>
            <a:pPr marL="742950" indent="-742950" algn="just">
              <a:lnSpc>
                <a:spcPct val="150000"/>
              </a:lnSpc>
              <a:buClr>
                <a:srgbClr val="595959"/>
              </a:buClr>
              <a:buSzPts val="4400"/>
              <a:buFont typeface="+mj-lt"/>
              <a:buAutoNum type="arabicPeriod"/>
            </a:pPr>
            <a:r>
              <a:rPr lang="it-IT" sz="4000" dirty="0">
                <a:solidFill>
                  <a:srgbClr val="595959"/>
                </a:solidFill>
                <a:latin typeface="Montserrat"/>
              </a:rPr>
              <a:t>Rispetto</a:t>
            </a:r>
          </a:p>
          <a:p>
            <a:pPr marL="742950" indent="-742950" algn="just">
              <a:lnSpc>
                <a:spcPct val="150000"/>
              </a:lnSpc>
              <a:buClr>
                <a:srgbClr val="595959"/>
              </a:buClr>
              <a:buSzPts val="4400"/>
              <a:buFont typeface="+mj-lt"/>
              <a:buAutoNum type="arabicPeriod"/>
            </a:pPr>
            <a:r>
              <a:rPr lang="it-IT" sz="4000" dirty="0">
                <a:solidFill>
                  <a:srgbClr val="595959"/>
                </a:solidFill>
                <a:latin typeface="Montserrat"/>
              </a:rPr>
              <a:t>Responsabilità</a:t>
            </a:r>
          </a:p>
          <a:p>
            <a:pPr marL="742950" indent="-742950" algn="just">
              <a:lnSpc>
                <a:spcPct val="150000"/>
              </a:lnSpc>
              <a:buClr>
                <a:srgbClr val="595959"/>
              </a:buClr>
              <a:buSzPts val="4400"/>
              <a:buFont typeface="+mj-lt"/>
              <a:buAutoNum type="arabicPeriod"/>
            </a:pPr>
            <a:r>
              <a:rPr lang="it-IT" sz="4000" dirty="0">
                <a:solidFill>
                  <a:srgbClr val="595959"/>
                </a:solidFill>
                <a:latin typeface="Montserrat"/>
              </a:rPr>
              <a:t>Trasparenza</a:t>
            </a:r>
          </a:p>
          <a:p>
            <a:pPr marL="463550" marR="0" lvl="0" indent="-742950" algn="just" rtl="0">
              <a:lnSpc>
                <a:spcPct val="150000"/>
              </a:lnSpc>
              <a:spcBef>
                <a:spcPts val="0"/>
              </a:spcBef>
              <a:spcAft>
                <a:spcPts val="0"/>
              </a:spcAft>
              <a:buClr>
                <a:srgbClr val="595959"/>
              </a:buClr>
              <a:buSzPts val="4400"/>
              <a:buFont typeface="+mj-lt"/>
              <a:buAutoNum type="arabicPeriod"/>
            </a:pPr>
            <a:endParaRPr lang="it-IT" sz="4000" dirty="0">
              <a:solidFill>
                <a:srgbClr val="595959"/>
              </a:solidFill>
              <a:latin typeface="Montserrat"/>
              <a:ea typeface="Montserrat"/>
              <a:cs typeface="Montserrat"/>
              <a:sym typeface="Montserrat"/>
            </a:endParaRPr>
          </a:p>
        </p:txBody>
      </p:sp>
      <p:sp>
        <p:nvSpPr>
          <p:cNvPr id="4" name="Freccia a destra 3">
            <a:extLst>
              <a:ext uri="{FF2B5EF4-FFF2-40B4-BE49-F238E27FC236}">
                <a16:creationId xmlns:a16="http://schemas.microsoft.com/office/drawing/2014/main" id="{77D6BAE7-5D1F-6B9E-2CA9-2E8208E60C9C}"/>
              </a:ext>
            </a:extLst>
          </p:cNvPr>
          <p:cNvSpPr/>
          <p:nvPr/>
        </p:nvSpPr>
        <p:spPr>
          <a:xfrm>
            <a:off x="9575800" y="6528463"/>
            <a:ext cx="1828800" cy="17145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Google Shape;74;p2">
            <a:extLst>
              <a:ext uri="{FF2B5EF4-FFF2-40B4-BE49-F238E27FC236}">
                <a16:creationId xmlns:a16="http://schemas.microsoft.com/office/drawing/2014/main" id="{8F885E39-CFE0-F6B7-5B52-BF369D17172C}"/>
              </a:ext>
            </a:extLst>
          </p:cNvPr>
          <p:cNvSpPr txBox="1"/>
          <p:nvPr/>
        </p:nvSpPr>
        <p:spPr>
          <a:xfrm>
            <a:off x="12369800" y="4673203"/>
            <a:ext cx="10720696" cy="6011902"/>
          </a:xfrm>
          <a:prstGeom prst="rect">
            <a:avLst/>
          </a:prstGeom>
          <a:noFill/>
          <a:ln>
            <a:noFill/>
          </a:ln>
        </p:spPr>
        <p:txBody>
          <a:bodyPr spcFirstLastPara="1" wrap="square" lIns="50800" tIns="50800" rIns="50800" bIns="50800" anchor="ctr" anchorCtr="0">
            <a:spAutoFit/>
          </a:bodyPr>
          <a:lstStyle/>
          <a:p>
            <a:pPr marL="571500" indent="-571500" algn="just">
              <a:lnSpc>
                <a:spcPct val="150000"/>
              </a:lnSpc>
              <a:buClr>
                <a:srgbClr val="595959"/>
              </a:buClr>
              <a:buSzPts val="4400"/>
              <a:buFont typeface="Arial" panose="020B0604020202020204" pitchFamily="34" charset="0"/>
              <a:buChar char="•"/>
            </a:pPr>
            <a:r>
              <a:rPr lang="it-IT" sz="3200" dirty="0">
                <a:solidFill>
                  <a:srgbClr val="595959"/>
                </a:solidFill>
                <a:latin typeface="Montserrat"/>
              </a:rPr>
              <a:t>Promuovere un turismo più sostenibile evitare </a:t>
            </a:r>
            <a:r>
              <a:rPr lang="it-IT" sz="3200" b="1" dirty="0">
                <a:solidFill>
                  <a:srgbClr val="595959"/>
                </a:solidFill>
                <a:latin typeface="Montserrat"/>
              </a:rPr>
              <a:t>generalizzazioni</a:t>
            </a:r>
            <a:r>
              <a:rPr lang="it-IT" sz="3200" dirty="0">
                <a:solidFill>
                  <a:srgbClr val="595959"/>
                </a:solidFill>
                <a:latin typeface="Montserrat"/>
              </a:rPr>
              <a:t> e percorsi predefiniti</a:t>
            </a:r>
          </a:p>
          <a:p>
            <a:pPr marL="571500" indent="-571500" algn="just">
              <a:lnSpc>
                <a:spcPct val="150000"/>
              </a:lnSpc>
              <a:buClr>
                <a:srgbClr val="595959"/>
              </a:buClr>
              <a:buSzPts val="4400"/>
              <a:buFont typeface="Arial" panose="020B0604020202020204" pitchFamily="34" charset="0"/>
              <a:buChar char="•"/>
            </a:pPr>
            <a:r>
              <a:rPr lang="it-IT" sz="3200" dirty="0">
                <a:solidFill>
                  <a:srgbClr val="595959"/>
                </a:solidFill>
                <a:latin typeface="Montserrat"/>
              </a:rPr>
              <a:t>Avviare di una riflessione, insieme agli operatori </a:t>
            </a:r>
            <a:r>
              <a:rPr lang="it-IT" sz="3200" b="1" dirty="0">
                <a:solidFill>
                  <a:srgbClr val="595959"/>
                </a:solidFill>
                <a:latin typeface="Montserrat"/>
              </a:rPr>
              <a:t>pubblici e privati </a:t>
            </a:r>
            <a:r>
              <a:rPr lang="it-IT" sz="3200" dirty="0">
                <a:solidFill>
                  <a:srgbClr val="595959"/>
                </a:solidFill>
                <a:latin typeface="Montserrat"/>
              </a:rPr>
              <a:t>della regione</a:t>
            </a:r>
          </a:p>
          <a:p>
            <a:pPr marL="571500" indent="-571500" algn="just">
              <a:lnSpc>
                <a:spcPct val="150000"/>
              </a:lnSpc>
              <a:buClr>
                <a:srgbClr val="595959"/>
              </a:buClr>
              <a:buSzPts val="4400"/>
              <a:buFont typeface="Arial" panose="020B0604020202020204" pitchFamily="34" charset="0"/>
              <a:buChar char="•"/>
            </a:pPr>
            <a:r>
              <a:rPr lang="it-IT" sz="3200" dirty="0">
                <a:solidFill>
                  <a:srgbClr val="595959"/>
                </a:solidFill>
                <a:latin typeface="Montserrat"/>
              </a:rPr>
              <a:t>Porre al centro la </a:t>
            </a:r>
            <a:r>
              <a:rPr lang="it-IT" sz="3200" b="1" dirty="0">
                <a:solidFill>
                  <a:srgbClr val="595959"/>
                </a:solidFill>
                <a:latin typeface="Montserrat"/>
              </a:rPr>
              <a:t>responsabilità-</a:t>
            </a:r>
            <a:r>
              <a:rPr lang="it-IT" sz="3200" dirty="0">
                <a:solidFill>
                  <a:srgbClr val="595959"/>
                </a:solidFill>
                <a:latin typeface="Montserrat"/>
              </a:rPr>
              <a:t> di ognuno, a più livello, delle PA, dei singoli</a:t>
            </a:r>
          </a:p>
          <a:p>
            <a:pPr marL="571500" indent="-571500" algn="just">
              <a:lnSpc>
                <a:spcPct val="150000"/>
              </a:lnSpc>
              <a:buClr>
                <a:srgbClr val="595959"/>
              </a:buClr>
              <a:buSzPts val="4400"/>
              <a:buFont typeface="Arial" panose="020B0604020202020204" pitchFamily="34" charset="0"/>
              <a:buChar char="•"/>
            </a:pPr>
            <a:r>
              <a:rPr lang="it-IT" sz="3200" dirty="0">
                <a:solidFill>
                  <a:srgbClr val="595959"/>
                </a:solidFill>
                <a:latin typeface="Montserrat"/>
              </a:rPr>
              <a:t>Considerare le </a:t>
            </a:r>
            <a:r>
              <a:rPr lang="it-IT" sz="3200" b="1" dirty="0">
                <a:solidFill>
                  <a:srgbClr val="595959"/>
                </a:solidFill>
                <a:latin typeface="Montserrat"/>
              </a:rPr>
              <a:t>differenze</a:t>
            </a:r>
            <a:r>
              <a:rPr lang="it-IT" sz="3200" dirty="0">
                <a:solidFill>
                  <a:srgbClr val="595959"/>
                </a:solidFill>
                <a:latin typeface="Montserrat"/>
              </a:rPr>
              <a:t> operative dei singoli </a:t>
            </a:r>
          </a:p>
          <a:p>
            <a:pPr marL="571500" indent="-571500" algn="just">
              <a:lnSpc>
                <a:spcPct val="150000"/>
              </a:lnSpc>
              <a:buClr>
                <a:srgbClr val="595959"/>
              </a:buClr>
              <a:buSzPts val="4400"/>
              <a:buFont typeface="Arial" panose="020B0604020202020204" pitchFamily="34" charset="0"/>
              <a:buChar char="•"/>
            </a:pPr>
            <a:r>
              <a:rPr lang="it-IT" sz="3200" dirty="0">
                <a:solidFill>
                  <a:srgbClr val="595959"/>
                </a:solidFill>
                <a:latin typeface="Montserrat"/>
              </a:rPr>
              <a:t>Ragionare sulla </a:t>
            </a:r>
            <a:r>
              <a:rPr lang="it-IT" sz="3200" b="1" dirty="0">
                <a:solidFill>
                  <a:srgbClr val="595959"/>
                </a:solidFill>
                <a:latin typeface="Montserrat"/>
              </a:rPr>
              <a:t>misurazione</a:t>
            </a:r>
            <a:r>
              <a:rPr lang="it-IT" sz="3200" dirty="0">
                <a:solidFill>
                  <a:srgbClr val="595959"/>
                </a:solidFill>
                <a:latin typeface="Montserrat"/>
              </a:rPr>
              <a:t> </a:t>
            </a:r>
          </a:p>
        </p:txBody>
      </p:sp>
    </p:spTree>
    <p:extLst>
      <p:ext uri="{BB962C8B-B14F-4D97-AF65-F5344CB8AC3E}">
        <p14:creationId xmlns:p14="http://schemas.microsoft.com/office/powerpoint/2010/main" val="1409720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1958771" y="2708004"/>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2399038" y="2808163"/>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dirty="0">
                <a:solidFill>
                  <a:srgbClr val="FFFFFF"/>
                </a:solidFill>
                <a:latin typeface="Montserrat"/>
                <a:sym typeface="Montserrat"/>
              </a:rPr>
              <a:t>COLLABORAZIONE</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1865638" y="4850973"/>
            <a:ext cx="20702262" cy="5919569"/>
          </a:xfrm>
          <a:prstGeom prst="rect">
            <a:avLst/>
          </a:prstGeom>
          <a:noFill/>
          <a:ln>
            <a:noFill/>
          </a:ln>
        </p:spPr>
        <p:txBody>
          <a:bodyPr spcFirstLastPara="1" wrap="square" lIns="50800" tIns="50800" rIns="50800" bIns="50800" anchor="ctr" anchorCtr="0">
            <a:spAutoFit/>
          </a:bodyPr>
          <a:lstStyle/>
          <a:p>
            <a:pPr lvl="0" algn="just">
              <a:lnSpc>
                <a:spcPct val="150000"/>
              </a:lnSpc>
            </a:pPr>
            <a:r>
              <a:rPr lang="it-IT" sz="3600" dirty="0">
                <a:solidFill>
                  <a:srgbClr val="595959"/>
                </a:solidFill>
                <a:latin typeface="Montserrat"/>
              </a:rPr>
              <a:t>Intesa come la </a:t>
            </a:r>
            <a:r>
              <a:rPr lang="it-IT" sz="3600" b="1" dirty="0">
                <a:solidFill>
                  <a:srgbClr val="595959"/>
                </a:solidFill>
                <a:latin typeface="Montserrat"/>
              </a:rPr>
              <a:t>costruzione di rapporti di fiducia</a:t>
            </a:r>
            <a:r>
              <a:rPr lang="it-IT" sz="3600" dirty="0">
                <a:solidFill>
                  <a:srgbClr val="595959"/>
                </a:solidFill>
                <a:latin typeface="Montserrat"/>
              </a:rPr>
              <a:t>, in alcuni casi di rapporti formalizzati di </a:t>
            </a:r>
            <a:r>
              <a:rPr lang="it-IT" sz="3600" b="1" dirty="0">
                <a:solidFill>
                  <a:srgbClr val="595959"/>
                </a:solidFill>
                <a:latin typeface="Montserrat"/>
              </a:rPr>
              <a:t>rete</a:t>
            </a:r>
            <a:r>
              <a:rPr lang="it-IT" sz="3600" dirty="0">
                <a:solidFill>
                  <a:srgbClr val="595959"/>
                </a:solidFill>
                <a:latin typeface="Montserrat"/>
              </a:rPr>
              <a:t>, tra operatori privati ed enti pubblici, incluse le amministrazioni locali, le associazioni di categoria, le proloco, con l’obiettivo di ideare e realizzare azioni che siano di beneficio per il territorio. La collaborazione permette, da un lato, la costruzione di </a:t>
            </a:r>
            <a:r>
              <a:rPr lang="it-IT" sz="3600" b="1" dirty="0">
                <a:solidFill>
                  <a:srgbClr val="595959"/>
                </a:solidFill>
                <a:latin typeface="Montserrat"/>
              </a:rPr>
              <a:t>prodotti</a:t>
            </a:r>
            <a:r>
              <a:rPr lang="it-IT" sz="3600" dirty="0">
                <a:solidFill>
                  <a:srgbClr val="595959"/>
                </a:solidFill>
                <a:latin typeface="Montserrat"/>
              </a:rPr>
              <a:t> turistici integrati, vendibili e commercializzabili, e, dall’altro, la costruzione di </a:t>
            </a:r>
            <a:r>
              <a:rPr lang="it-IT" sz="3600" b="1" dirty="0">
                <a:solidFill>
                  <a:srgbClr val="595959"/>
                </a:solidFill>
                <a:latin typeface="Montserrat"/>
              </a:rPr>
              <a:t>un’immagine</a:t>
            </a:r>
            <a:r>
              <a:rPr lang="it-IT" sz="3600" dirty="0">
                <a:solidFill>
                  <a:srgbClr val="595959"/>
                </a:solidFill>
                <a:latin typeface="Montserrat"/>
              </a:rPr>
              <a:t> coordinata del territorio, in cui ogni soggetto porta parte della propria identità all’interno di una più complessa immagine di toscanità.</a:t>
            </a:r>
          </a:p>
        </p:txBody>
      </p:sp>
    </p:spTree>
    <p:extLst>
      <p:ext uri="{BB962C8B-B14F-4D97-AF65-F5344CB8AC3E}">
        <p14:creationId xmlns:p14="http://schemas.microsoft.com/office/powerpoint/2010/main" val="2928394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8"/>
        <p:cNvGrpSpPr/>
        <p:nvPr/>
      </p:nvGrpSpPr>
      <p:grpSpPr>
        <a:xfrm>
          <a:off x="0" y="0"/>
          <a:ext cx="0" cy="0"/>
          <a:chOff x="0" y="0"/>
          <a:chExt cx="0" cy="0"/>
        </a:xfrm>
      </p:grpSpPr>
      <p:sp>
        <p:nvSpPr>
          <p:cNvPr id="79" name="Google Shape;79;p3"/>
          <p:cNvSpPr txBox="1"/>
          <p:nvPr/>
        </p:nvSpPr>
        <p:spPr>
          <a:xfrm>
            <a:off x="6346577" y="4755951"/>
            <a:ext cx="1894285" cy="698501"/>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FFFFFF"/>
              </a:buClr>
              <a:buSzPts val="3900"/>
              <a:buFont typeface="Montserrat"/>
              <a:buNone/>
            </a:pPr>
            <a:r>
              <a:rPr lang="it-IT" sz="3900" b="1" i="0" u="none" strike="noStrike" cap="none">
                <a:solidFill>
                  <a:srgbClr val="FFFFFF"/>
                </a:solidFill>
                <a:latin typeface="Montserrat"/>
                <a:ea typeface="Montserrat"/>
                <a:cs typeface="Montserrat"/>
                <a:sym typeface="Montserrat"/>
              </a:rPr>
              <a:t>TITOLO</a:t>
            </a:r>
            <a:endParaRPr/>
          </a:p>
        </p:txBody>
      </p:sp>
      <p:sp>
        <p:nvSpPr>
          <p:cNvPr id="80" name="Google Shape;80;p3"/>
          <p:cNvSpPr/>
          <p:nvPr/>
        </p:nvSpPr>
        <p:spPr>
          <a:xfrm>
            <a:off x="1958771" y="2708004"/>
            <a:ext cx="11541329" cy="990713"/>
          </a:xfrm>
          <a:prstGeom prst="rect">
            <a:avLst/>
          </a:prstGeom>
          <a:solidFill>
            <a:srgbClr val="E0233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72FDEA"/>
              </a:buClr>
              <a:buSzPts val="3000"/>
              <a:buFont typeface="Helvetica Neue"/>
              <a:buNone/>
            </a:pPr>
            <a:endParaRPr sz="3000" b="0" i="0" u="none" strike="noStrike" cap="none">
              <a:solidFill>
                <a:srgbClr val="000000"/>
              </a:solidFill>
              <a:latin typeface="Helvetica Neue"/>
              <a:ea typeface="Helvetica Neue"/>
              <a:cs typeface="Helvetica Neue"/>
              <a:sym typeface="Helvetica Neue"/>
            </a:endParaRPr>
          </a:p>
        </p:txBody>
      </p:sp>
      <p:sp>
        <p:nvSpPr>
          <p:cNvPr id="81" name="Google Shape;81;p3"/>
          <p:cNvSpPr txBox="1"/>
          <p:nvPr/>
        </p:nvSpPr>
        <p:spPr>
          <a:xfrm>
            <a:off x="2399038" y="2808163"/>
            <a:ext cx="10567662" cy="702756"/>
          </a:xfrm>
          <a:prstGeom prst="rect">
            <a:avLst/>
          </a:prstGeom>
          <a:noFill/>
          <a:ln>
            <a:noFill/>
          </a:ln>
        </p:spPr>
        <p:txBody>
          <a:bodyPr spcFirstLastPara="1" wrap="square" lIns="50800" tIns="50800" rIns="50800" bIns="50800" anchor="ctr" anchorCtr="0">
            <a:spAutoFit/>
          </a:bodyPr>
          <a:lstStyle/>
          <a:p>
            <a:pPr marL="0" marR="0" lvl="0" indent="0" rtl="0">
              <a:lnSpc>
                <a:spcPct val="100000"/>
              </a:lnSpc>
              <a:spcBef>
                <a:spcPts val="0"/>
              </a:spcBef>
              <a:spcAft>
                <a:spcPts val="0"/>
              </a:spcAft>
              <a:buClr>
                <a:srgbClr val="FFFFFF"/>
              </a:buClr>
              <a:buSzPts val="3900"/>
              <a:buFont typeface="Montserrat"/>
              <a:buNone/>
            </a:pPr>
            <a:r>
              <a:rPr lang="it-IT" sz="3900" b="1" i="0" u="none" strike="noStrike" cap="none" dirty="0">
                <a:solidFill>
                  <a:srgbClr val="FFFFFF"/>
                </a:solidFill>
                <a:latin typeface="Montserrat"/>
                <a:ea typeface="Montserrat"/>
                <a:cs typeface="Montserrat"/>
                <a:sym typeface="Montserrat"/>
              </a:rPr>
              <a:t>CONSERVAZIONE</a:t>
            </a:r>
            <a:endParaRPr dirty="0"/>
          </a:p>
        </p:txBody>
      </p:sp>
      <p:sp>
        <p:nvSpPr>
          <p:cNvPr id="82" name="Google Shape;82;p3"/>
          <p:cNvSpPr txBox="1"/>
          <p:nvPr/>
        </p:nvSpPr>
        <p:spPr>
          <a:xfrm>
            <a:off x="1958772" y="7690747"/>
            <a:ext cx="19101003" cy="951222"/>
          </a:xfrm>
          <a:prstGeom prst="rect">
            <a:avLst/>
          </a:prstGeom>
          <a:noFill/>
          <a:ln>
            <a:noFill/>
          </a:ln>
        </p:spPr>
        <p:txBody>
          <a:bodyPr spcFirstLastPara="1" wrap="square" lIns="50800" tIns="50800" rIns="50800" bIns="50800" anchor="ctr" anchorCtr="0">
            <a:spAutoFit/>
          </a:bodyPr>
          <a:lstStyle/>
          <a:p>
            <a:pPr marL="571500" marR="0" lvl="0" indent="-311150" algn="l" rtl="0">
              <a:lnSpc>
                <a:spcPct val="150000"/>
              </a:lnSpc>
              <a:spcBef>
                <a:spcPts val="0"/>
              </a:spcBef>
              <a:spcAft>
                <a:spcPts val="0"/>
              </a:spcAft>
              <a:buClr>
                <a:srgbClr val="000000"/>
              </a:buClr>
              <a:buSzPts val="4100"/>
              <a:buFont typeface="Noto Sans Symbols"/>
              <a:buNone/>
            </a:pPr>
            <a:endParaRPr sz="4100" b="0" i="0" u="none" strike="noStrike" cap="none">
              <a:solidFill>
                <a:srgbClr val="000000"/>
              </a:solidFill>
              <a:latin typeface="Montserrat"/>
              <a:ea typeface="Montserrat"/>
              <a:cs typeface="Montserrat"/>
              <a:sym typeface="Montserrat"/>
            </a:endParaRPr>
          </a:p>
        </p:txBody>
      </p:sp>
      <p:pic>
        <p:nvPicPr>
          <p:cNvPr id="2" name="Immagine 1">
            <a:extLst>
              <a:ext uri="{FF2B5EF4-FFF2-40B4-BE49-F238E27FC236}">
                <a16:creationId xmlns:a16="http://schemas.microsoft.com/office/drawing/2014/main" id="{75939EC0-D981-90FB-72F5-7646BE890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721501" y="356836"/>
            <a:ext cx="2286198" cy="784928"/>
          </a:xfrm>
          <a:prstGeom prst="rect">
            <a:avLst/>
          </a:prstGeom>
        </p:spPr>
      </p:pic>
      <p:sp>
        <p:nvSpPr>
          <p:cNvPr id="3" name="Google Shape;74;p2">
            <a:extLst>
              <a:ext uri="{FF2B5EF4-FFF2-40B4-BE49-F238E27FC236}">
                <a16:creationId xmlns:a16="http://schemas.microsoft.com/office/drawing/2014/main" id="{31C64618-D380-4146-2099-8B90AEA70E9C}"/>
              </a:ext>
            </a:extLst>
          </p:cNvPr>
          <p:cNvSpPr txBox="1"/>
          <p:nvPr/>
        </p:nvSpPr>
        <p:spPr>
          <a:xfrm>
            <a:off x="1958771" y="3544581"/>
            <a:ext cx="20774230" cy="9243556"/>
          </a:xfrm>
          <a:prstGeom prst="rect">
            <a:avLst/>
          </a:prstGeom>
          <a:noFill/>
          <a:ln>
            <a:noFill/>
          </a:ln>
        </p:spPr>
        <p:txBody>
          <a:bodyPr spcFirstLastPara="1" wrap="square" lIns="50800" tIns="50800" rIns="50800" bIns="50800" anchor="ctr" anchorCtr="0">
            <a:spAutoFit/>
          </a:bodyPr>
          <a:lstStyle/>
          <a:p>
            <a:pPr lvl="0" algn="just">
              <a:lnSpc>
                <a:spcPct val="150000"/>
              </a:lnSpc>
            </a:pPr>
            <a:r>
              <a:rPr lang="it-IT" sz="3600" dirty="0">
                <a:solidFill>
                  <a:srgbClr val="595959"/>
                </a:solidFill>
                <a:latin typeface="Montserrat"/>
              </a:rPr>
              <a:t>Nell’attuale panorama caratterizzato da profondi cambiamenti globali, il turismo deve affrontare una duplice  sfida  che  gli  permetta  di  confrontarsi  sia  con  i  </a:t>
            </a:r>
            <a:r>
              <a:rPr lang="it-IT" sz="3600" b="1" dirty="0">
                <a:solidFill>
                  <a:srgbClr val="595959"/>
                </a:solidFill>
                <a:latin typeface="Montserrat"/>
              </a:rPr>
              <a:t>cambiamenti</a:t>
            </a:r>
            <a:r>
              <a:rPr lang="it-IT" sz="3600" dirty="0">
                <a:solidFill>
                  <a:srgbClr val="595959"/>
                </a:solidFill>
                <a:latin typeface="Montserrat"/>
              </a:rPr>
              <a:t>  ambientali  dell'ecosistema  terrestre,  sia  con  i  cambiamenti  tecnologici  e  sociali. Le strategie per un approccio più sostenibile al turismo implicano anche la necessità di trovare il modo di proteggere il paesaggio naturale e culturale attraverso lo sviluppo di nuove soluzioni che riducano al minimo gli effetti negativi del turismo, con una intensa azione di </a:t>
            </a:r>
            <a:r>
              <a:rPr lang="it-IT" sz="3600" b="1" dirty="0">
                <a:solidFill>
                  <a:srgbClr val="595959"/>
                </a:solidFill>
                <a:latin typeface="Montserrat"/>
              </a:rPr>
              <a:t>tutela della biodiversità</a:t>
            </a:r>
            <a:r>
              <a:rPr lang="it-IT" sz="3600" dirty="0">
                <a:solidFill>
                  <a:srgbClr val="595959"/>
                </a:solidFill>
                <a:latin typeface="Montserrat"/>
              </a:rPr>
              <a:t>, non solo quale attrazione turistica ma come asset strategico di sviluppo. Ciò può essere ottenuto attraverso nuove strategie che coinvolgono la collaborazione attiva della società nel suo insieme, per riflettere sulla conservazione, tutela e valorizzazione della natura, della cultura locale, del paesaggio toscano, della biodiversità.</a:t>
            </a:r>
            <a:endParaRPr lang="it-IT" sz="3600" dirty="0">
              <a:solidFill>
                <a:srgbClr val="595959"/>
              </a:solidFill>
              <a:latin typeface="Montserrat"/>
              <a:sym typeface="Montserrat"/>
            </a:endParaRPr>
          </a:p>
        </p:txBody>
      </p:sp>
    </p:spTree>
    <p:extLst>
      <p:ext uri="{BB962C8B-B14F-4D97-AF65-F5344CB8AC3E}">
        <p14:creationId xmlns:p14="http://schemas.microsoft.com/office/powerpoint/2010/main" val="3676474945"/>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3439</TotalTime>
  <Words>1558</Words>
  <Application>Microsoft Office PowerPoint</Application>
  <PresentationFormat>Personalizzato</PresentationFormat>
  <Paragraphs>119</Paragraphs>
  <Slides>21</Slides>
  <Notes>21</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21</vt:i4>
      </vt:variant>
    </vt:vector>
  </HeadingPairs>
  <TitlesOfParts>
    <vt:vector size="31" baseType="lpstr">
      <vt:lpstr>Calibri</vt:lpstr>
      <vt:lpstr>Wingdings</vt:lpstr>
      <vt:lpstr>Calibri Light</vt:lpstr>
      <vt:lpstr>Helvetica Neue</vt:lpstr>
      <vt:lpstr>Merriweather</vt:lpstr>
      <vt:lpstr>Helvetica Neue Light</vt:lpstr>
      <vt:lpstr>Montserrat</vt:lpstr>
      <vt:lpstr>Noto Sans Symbols</vt:lpstr>
      <vt:lpstr>Arial</vt:lpstr>
      <vt:lpstr>White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Robert</cp:lastModifiedBy>
  <cp:revision>41</cp:revision>
  <dcterms:modified xsi:type="dcterms:W3CDTF">2023-04-20T07:57:59Z</dcterms:modified>
</cp:coreProperties>
</file>